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sldIdLst>
    <p:sldId id="262" r:id="rId2"/>
    <p:sldId id="263" r:id="rId3"/>
    <p:sldId id="256" r:id="rId4"/>
    <p:sldId id="257" r:id="rId5"/>
    <p:sldId id="261" r:id="rId6"/>
    <p:sldId id="259" r:id="rId7"/>
    <p:sldId id="260" r:id="rId8"/>
  </p:sldIdLst>
  <p:sldSz cx="5943600" cy="8229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16" userDrawn="1">
          <p15:clr>
            <a:srgbClr val="A4A3A4"/>
          </p15:clr>
        </p15:guide>
        <p15:guide id="2" pos="18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728"/>
    <p:restoredTop sz="94681"/>
  </p:normalViewPr>
  <p:slideViewPr>
    <p:cSldViewPr snapToGrid="0">
      <p:cViewPr>
        <p:scale>
          <a:sx n="89" d="100"/>
          <a:sy n="89" d="100"/>
        </p:scale>
        <p:origin x="800" y="184"/>
      </p:cViewPr>
      <p:guideLst>
        <p:guide orient="horz" pos="2616"/>
        <p:guide pos="18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4A7A7B-3A81-B049-966A-75573D44A426}" type="datetimeFigureOut">
              <a:rPr lang="en-US" smtClean="0"/>
              <a:t>3/13/25</a:t>
            </a:fld>
            <a:endParaRPr lang="en-US"/>
          </a:p>
        </p:txBody>
      </p:sp>
      <p:sp>
        <p:nvSpPr>
          <p:cNvPr id="4" name="Slide Image Placeholder 3"/>
          <p:cNvSpPr>
            <a:spLocks noGrp="1" noRot="1" noChangeAspect="1"/>
          </p:cNvSpPr>
          <p:nvPr>
            <p:ph type="sldImg" idx="2"/>
          </p:nvPr>
        </p:nvSpPr>
        <p:spPr>
          <a:xfrm>
            <a:off x="2314575" y="1143000"/>
            <a:ext cx="22288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F5F433-4B2E-AC46-862B-1BA642BE84E0}" type="slidenum">
              <a:rPr lang="en-US" smtClean="0"/>
              <a:t>‹#›</a:t>
            </a:fld>
            <a:endParaRPr lang="en-US"/>
          </a:p>
        </p:txBody>
      </p:sp>
    </p:spTree>
    <p:extLst>
      <p:ext uri="{BB962C8B-B14F-4D97-AF65-F5344CB8AC3E}">
        <p14:creationId xmlns:p14="http://schemas.microsoft.com/office/powerpoint/2010/main" val="71826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F5F433-4B2E-AC46-862B-1BA642BE84E0}" type="slidenum">
              <a:rPr lang="en-US" smtClean="0"/>
              <a:t>5</a:t>
            </a:fld>
            <a:endParaRPr lang="en-US"/>
          </a:p>
        </p:txBody>
      </p:sp>
    </p:spTree>
    <p:extLst>
      <p:ext uri="{BB962C8B-B14F-4D97-AF65-F5344CB8AC3E}">
        <p14:creationId xmlns:p14="http://schemas.microsoft.com/office/powerpoint/2010/main" val="13415641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45770" y="1346836"/>
            <a:ext cx="5052060" cy="2865120"/>
          </a:xfrm>
        </p:spPr>
        <p:txBody>
          <a:bodyPr anchor="b"/>
          <a:lstStyle>
            <a:lvl1pPr algn="ctr">
              <a:defRPr sz="3900"/>
            </a:lvl1pPr>
          </a:lstStyle>
          <a:p>
            <a:r>
              <a:rPr lang="en-US"/>
              <a:t>Click to edit Master title style</a:t>
            </a:r>
            <a:endParaRPr lang="en-US" dirty="0"/>
          </a:p>
        </p:txBody>
      </p:sp>
      <p:sp>
        <p:nvSpPr>
          <p:cNvPr id="3" name="Subtitle 2"/>
          <p:cNvSpPr>
            <a:spLocks noGrp="1"/>
          </p:cNvSpPr>
          <p:nvPr>
            <p:ph type="subTitle" idx="1"/>
          </p:nvPr>
        </p:nvSpPr>
        <p:spPr>
          <a:xfrm>
            <a:off x="742950" y="4322446"/>
            <a:ext cx="4457700" cy="1986914"/>
          </a:xfrm>
        </p:spPr>
        <p:txBody>
          <a:bodyPr/>
          <a:lstStyle>
            <a:lvl1pPr marL="0" indent="0" algn="ctr">
              <a:buNone/>
              <a:defRPr sz="1560"/>
            </a:lvl1pPr>
            <a:lvl2pPr marL="297180" indent="0" algn="ctr">
              <a:buNone/>
              <a:defRPr sz="1300"/>
            </a:lvl2pPr>
            <a:lvl3pPr marL="594360" indent="0" algn="ctr">
              <a:buNone/>
              <a:defRPr sz="1170"/>
            </a:lvl3pPr>
            <a:lvl4pPr marL="891540" indent="0" algn="ctr">
              <a:buNone/>
              <a:defRPr sz="1040"/>
            </a:lvl4pPr>
            <a:lvl5pPr marL="1188720" indent="0" algn="ctr">
              <a:buNone/>
              <a:defRPr sz="1040"/>
            </a:lvl5pPr>
            <a:lvl6pPr marL="1485900" indent="0" algn="ctr">
              <a:buNone/>
              <a:defRPr sz="1040"/>
            </a:lvl6pPr>
            <a:lvl7pPr marL="1783080" indent="0" algn="ctr">
              <a:buNone/>
              <a:defRPr sz="1040"/>
            </a:lvl7pPr>
            <a:lvl8pPr marL="2080260" indent="0" algn="ctr">
              <a:buNone/>
              <a:defRPr sz="1040"/>
            </a:lvl8pPr>
            <a:lvl9pPr marL="2377440" indent="0" algn="ctr">
              <a:buNone/>
              <a:defRPr sz="1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C20EC09-1217-4E48-90E3-E4BEC81BBAFF}" type="datetimeFigureOut">
              <a:rPr lang="en-US" smtClean="0"/>
              <a:t>3/13/25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4527196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20EC09-1217-4E48-90E3-E4BEC81BBAFF}" type="datetimeFigureOut">
              <a:rPr lang="en-US" smtClean="0"/>
              <a:t>3/13/25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2052101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253389" y="438150"/>
            <a:ext cx="1281589"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08623" y="438150"/>
            <a:ext cx="3770471"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20EC09-1217-4E48-90E3-E4BEC81BBAFF}" type="datetimeFigureOut">
              <a:rPr lang="en-US" smtClean="0"/>
              <a:t>3/13/25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1799704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20EC09-1217-4E48-90E3-E4BEC81BBAFF}" type="datetimeFigureOut">
              <a:rPr lang="en-US" smtClean="0"/>
              <a:t>3/13/25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35437403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5527" y="2051688"/>
            <a:ext cx="5126355" cy="3423284"/>
          </a:xfrm>
        </p:spPr>
        <p:txBody>
          <a:bodyPr anchor="b"/>
          <a:lstStyle>
            <a:lvl1pPr>
              <a:defRPr sz="3900"/>
            </a:lvl1pPr>
          </a:lstStyle>
          <a:p>
            <a:r>
              <a:rPr lang="en-US"/>
              <a:t>Click to edit Master title style</a:t>
            </a:r>
            <a:endParaRPr lang="en-US" dirty="0"/>
          </a:p>
        </p:txBody>
      </p:sp>
      <p:sp>
        <p:nvSpPr>
          <p:cNvPr id="3" name="Text Placeholder 2"/>
          <p:cNvSpPr>
            <a:spLocks noGrp="1"/>
          </p:cNvSpPr>
          <p:nvPr>
            <p:ph type="body" idx="1"/>
          </p:nvPr>
        </p:nvSpPr>
        <p:spPr>
          <a:xfrm>
            <a:off x="405527" y="5507358"/>
            <a:ext cx="5126355" cy="1800224"/>
          </a:xfrm>
        </p:spPr>
        <p:txBody>
          <a:bodyPr/>
          <a:lstStyle>
            <a:lvl1pPr marL="0" indent="0">
              <a:buNone/>
              <a:defRPr sz="1560">
                <a:solidFill>
                  <a:schemeClr val="tx1">
                    <a:tint val="82000"/>
                  </a:schemeClr>
                </a:solidFill>
              </a:defRPr>
            </a:lvl1pPr>
            <a:lvl2pPr marL="297180" indent="0">
              <a:buNone/>
              <a:defRPr sz="1300">
                <a:solidFill>
                  <a:schemeClr val="tx1">
                    <a:tint val="82000"/>
                  </a:schemeClr>
                </a:solidFill>
              </a:defRPr>
            </a:lvl2pPr>
            <a:lvl3pPr marL="594360" indent="0">
              <a:buNone/>
              <a:defRPr sz="1170">
                <a:solidFill>
                  <a:schemeClr val="tx1">
                    <a:tint val="82000"/>
                  </a:schemeClr>
                </a:solidFill>
              </a:defRPr>
            </a:lvl3pPr>
            <a:lvl4pPr marL="891540" indent="0">
              <a:buNone/>
              <a:defRPr sz="1040">
                <a:solidFill>
                  <a:schemeClr val="tx1">
                    <a:tint val="82000"/>
                  </a:schemeClr>
                </a:solidFill>
              </a:defRPr>
            </a:lvl4pPr>
            <a:lvl5pPr marL="1188720" indent="0">
              <a:buNone/>
              <a:defRPr sz="1040">
                <a:solidFill>
                  <a:schemeClr val="tx1">
                    <a:tint val="82000"/>
                  </a:schemeClr>
                </a:solidFill>
              </a:defRPr>
            </a:lvl5pPr>
            <a:lvl6pPr marL="1485900" indent="0">
              <a:buNone/>
              <a:defRPr sz="1040">
                <a:solidFill>
                  <a:schemeClr val="tx1">
                    <a:tint val="82000"/>
                  </a:schemeClr>
                </a:solidFill>
              </a:defRPr>
            </a:lvl6pPr>
            <a:lvl7pPr marL="1783080" indent="0">
              <a:buNone/>
              <a:defRPr sz="1040">
                <a:solidFill>
                  <a:schemeClr val="tx1">
                    <a:tint val="82000"/>
                  </a:schemeClr>
                </a:solidFill>
              </a:defRPr>
            </a:lvl7pPr>
            <a:lvl8pPr marL="2080260" indent="0">
              <a:buNone/>
              <a:defRPr sz="1040">
                <a:solidFill>
                  <a:schemeClr val="tx1">
                    <a:tint val="82000"/>
                  </a:schemeClr>
                </a:solidFill>
              </a:defRPr>
            </a:lvl8pPr>
            <a:lvl9pPr marL="2377440" indent="0">
              <a:buNone/>
              <a:defRPr sz="104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20EC09-1217-4E48-90E3-E4BEC81BBAFF}" type="datetimeFigureOut">
              <a:rPr lang="en-US" smtClean="0"/>
              <a:t>3/13/25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7171631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08623" y="2190750"/>
            <a:ext cx="252603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008948" y="2190750"/>
            <a:ext cx="252603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20EC09-1217-4E48-90E3-E4BEC81BBAFF}" type="datetimeFigureOut">
              <a:rPr lang="en-US" smtClean="0"/>
              <a:t>3/13/25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1549852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9397" y="438152"/>
            <a:ext cx="5126355"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409397" y="2017396"/>
            <a:ext cx="2514421"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a:t>Click to edit Master text styles</a:t>
            </a:r>
          </a:p>
        </p:txBody>
      </p:sp>
      <p:sp>
        <p:nvSpPr>
          <p:cNvPr id="4" name="Content Placeholder 3"/>
          <p:cNvSpPr>
            <a:spLocks noGrp="1"/>
          </p:cNvSpPr>
          <p:nvPr>
            <p:ph sz="half" idx="2"/>
          </p:nvPr>
        </p:nvSpPr>
        <p:spPr>
          <a:xfrm>
            <a:off x="409397" y="3006090"/>
            <a:ext cx="2514421"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008948" y="2017396"/>
            <a:ext cx="2526804"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a:t>Click to edit Master text styles</a:t>
            </a:r>
          </a:p>
        </p:txBody>
      </p:sp>
      <p:sp>
        <p:nvSpPr>
          <p:cNvPr id="6" name="Content Placeholder 5"/>
          <p:cNvSpPr>
            <a:spLocks noGrp="1"/>
          </p:cNvSpPr>
          <p:nvPr>
            <p:ph sz="quarter" idx="4"/>
          </p:nvPr>
        </p:nvSpPr>
        <p:spPr>
          <a:xfrm>
            <a:off x="3008948" y="3006090"/>
            <a:ext cx="252680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20EC09-1217-4E48-90E3-E4BEC81BBAFF}" type="datetimeFigureOut">
              <a:rPr lang="en-US" smtClean="0"/>
              <a:t>3/13/25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330426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20EC09-1217-4E48-90E3-E4BEC81BBAFF}" type="datetimeFigureOut">
              <a:rPr lang="en-US" smtClean="0"/>
              <a:t>3/13/25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1558388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20EC09-1217-4E48-90E3-E4BEC81BBAFF}" type="datetimeFigureOut">
              <a:rPr lang="en-US" smtClean="0"/>
              <a:t>3/13/25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16394836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a:t>Click to edit Master title style</a:t>
            </a:r>
            <a:endParaRPr lang="en-US" dirty="0"/>
          </a:p>
        </p:txBody>
      </p:sp>
      <p:sp>
        <p:nvSpPr>
          <p:cNvPr id="3" name="Content Placeholder 2"/>
          <p:cNvSpPr>
            <a:spLocks noGrp="1"/>
          </p:cNvSpPr>
          <p:nvPr>
            <p:ph idx="1"/>
          </p:nvPr>
        </p:nvSpPr>
        <p:spPr>
          <a:xfrm>
            <a:off x="2526804" y="1184912"/>
            <a:ext cx="3008948" cy="5848350"/>
          </a:xfrm>
        </p:spPr>
        <p:txBody>
          <a:bodyPr/>
          <a:lstStyle>
            <a:lvl1pPr>
              <a:defRPr sz="2080"/>
            </a:lvl1pPr>
            <a:lvl2pPr>
              <a:defRPr sz="1820"/>
            </a:lvl2pPr>
            <a:lvl3pPr>
              <a:defRPr sz="156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a:t>Click to edit Master text styles</a:t>
            </a:r>
          </a:p>
        </p:txBody>
      </p:sp>
      <p:sp>
        <p:nvSpPr>
          <p:cNvPr id="5" name="Date Placeholder 4"/>
          <p:cNvSpPr>
            <a:spLocks noGrp="1"/>
          </p:cNvSpPr>
          <p:nvPr>
            <p:ph type="dt" sz="half" idx="10"/>
          </p:nvPr>
        </p:nvSpPr>
        <p:spPr/>
        <p:txBody>
          <a:bodyPr/>
          <a:lstStyle/>
          <a:p>
            <a:fld id="{5C20EC09-1217-4E48-90E3-E4BEC81BBAFF}" type="datetimeFigureOut">
              <a:rPr lang="en-US" smtClean="0"/>
              <a:t>3/13/25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1973233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26804" y="1184912"/>
            <a:ext cx="3008948" cy="5848350"/>
          </a:xfrm>
        </p:spPr>
        <p:txBody>
          <a:bodyPr anchor="t"/>
          <a:lstStyle>
            <a:lvl1pPr marL="0" indent="0">
              <a:buNone/>
              <a:defRPr sz="2080"/>
            </a:lvl1pPr>
            <a:lvl2pPr marL="297180" indent="0">
              <a:buNone/>
              <a:defRPr sz="1820"/>
            </a:lvl2pPr>
            <a:lvl3pPr marL="594360" indent="0">
              <a:buNone/>
              <a:defRPr sz="1560"/>
            </a:lvl3pPr>
            <a:lvl4pPr marL="891540" indent="0">
              <a:buNone/>
              <a:defRPr sz="1300"/>
            </a:lvl4pPr>
            <a:lvl5pPr marL="1188720" indent="0">
              <a:buNone/>
              <a:defRPr sz="1300"/>
            </a:lvl5pPr>
            <a:lvl6pPr marL="1485900" indent="0">
              <a:buNone/>
              <a:defRPr sz="1300"/>
            </a:lvl6pPr>
            <a:lvl7pPr marL="1783080" indent="0">
              <a:buNone/>
              <a:defRPr sz="1300"/>
            </a:lvl7pPr>
            <a:lvl8pPr marL="2080260" indent="0">
              <a:buNone/>
              <a:defRPr sz="1300"/>
            </a:lvl8pPr>
            <a:lvl9pPr marL="2377440" indent="0">
              <a:buNone/>
              <a:defRPr sz="1300"/>
            </a:lvl9pPr>
          </a:lstStyle>
          <a:p>
            <a:r>
              <a:rPr lang="en-US"/>
              <a:t>Click icon to add picture</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a:t>Click to edit Master text styles</a:t>
            </a:r>
          </a:p>
        </p:txBody>
      </p:sp>
      <p:sp>
        <p:nvSpPr>
          <p:cNvPr id="5" name="Date Placeholder 4"/>
          <p:cNvSpPr>
            <a:spLocks noGrp="1"/>
          </p:cNvSpPr>
          <p:nvPr>
            <p:ph type="dt" sz="half" idx="10"/>
          </p:nvPr>
        </p:nvSpPr>
        <p:spPr/>
        <p:txBody>
          <a:bodyPr/>
          <a:lstStyle/>
          <a:p>
            <a:fld id="{5C20EC09-1217-4E48-90E3-E4BEC81BBAFF}" type="datetimeFigureOut">
              <a:rPr lang="en-US" smtClean="0"/>
              <a:t>3/13/25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408092-D7B6-1341-97C1-0BE4C78142A5}" type="slidenum">
              <a:rPr lang="en-US" smtClean="0"/>
              <a:t>‹#›</a:t>
            </a:fld>
            <a:endParaRPr lang="en-US"/>
          </a:p>
        </p:txBody>
      </p:sp>
    </p:spTree>
    <p:extLst>
      <p:ext uri="{BB962C8B-B14F-4D97-AF65-F5344CB8AC3E}">
        <p14:creationId xmlns:p14="http://schemas.microsoft.com/office/powerpoint/2010/main" val="1089403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8623" y="438152"/>
            <a:ext cx="5126355"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08623" y="2190750"/>
            <a:ext cx="5126355"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08622" y="7627622"/>
            <a:ext cx="1337310" cy="438150"/>
          </a:xfrm>
          <a:prstGeom prst="rect">
            <a:avLst/>
          </a:prstGeom>
        </p:spPr>
        <p:txBody>
          <a:bodyPr vert="horz" lIns="91440" tIns="45720" rIns="91440" bIns="45720" rtlCol="0" anchor="ctr"/>
          <a:lstStyle>
            <a:lvl1pPr algn="l">
              <a:defRPr sz="780">
                <a:solidFill>
                  <a:schemeClr val="tx1">
                    <a:tint val="82000"/>
                  </a:schemeClr>
                </a:solidFill>
              </a:defRPr>
            </a:lvl1pPr>
          </a:lstStyle>
          <a:p>
            <a:fld id="{5C20EC09-1217-4E48-90E3-E4BEC81BBAFF}" type="datetimeFigureOut">
              <a:rPr lang="en-US" smtClean="0"/>
              <a:t>3/13/25</a:t>
            </a:fld>
            <a:endParaRPr lang="en-US"/>
          </a:p>
        </p:txBody>
      </p:sp>
      <p:sp>
        <p:nvSpPr>
          <p:cNvPr id="5" name="Footer Placeholder 4"/>
          <p:cNvSpPr>
            <a:spLocks noGrp="1"/>
          </p:cNvSpPr>
          <p:nvPr>
            <p:ph type="ftr" sz="quarter" idx="3"/>
          </p:nvPr>
        </p:nvSpPr>
        <p:spPr>
          <a:xfrm>
            <a:off x="1968818" y="7627622"/>
            <a:ext cx="2005965" cy="438150"/>
          </a:xfrm>
          <a:prstGeom prst="rect">
            <a:avLst/>
          </a:prstGeom>
        </p:spPr>
        <p:txBody>
          <a:bodyPr vert="horz" lIns="91440" tIns="45720" rIns="91440" bIns="45720" rtlCol="0" anchor="ctr"/>
          <a:lstStyle>
            <a:lvl1pPr algn="ctr">
              <a:defRPr sz="78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4197668" y="7627622"/>
            <a:ext cx="1337310" cy="438150"/>
          </a:xfrm>
          <a:prstGeom prst="rect">
            <a:avLst/>
          </a:prstGeom>
        </p:spPr>
        <p:txBody>
          <a:bodyPr vert="horz" lIns="91440" tIns="45720" rIns="91440" bIns="45720" rtlCol="0" anchor="ctr"/>
          <a:lstStyle>
            <a:lvl1pPr algn="r">
              <a:defRPr sz="780">
                <a:solidFill>
                  <a:schemeClr val="tx1">
                    <a:tint val="82000"/>
                  </a:schemeClr>
                </a:solidFill>
              </a:defRPr>
            </a:lvl1pPr>
          </a:lstStyle>
          <a:p>
            <a:fld id="{F3408092-D7B6-1341-97C1-0BE4C78142A5}" type="slidenum">
              <a:rPr lang="en-US" smtClean="0"/>
              <a:t>‹#›</a:t>
            </a:fld>
            <a:endParaRPr lang="en-US"/>
          </a:p>
        </p:txBody>
      </p:sp>
    </p:spTree>
    <p:extLst>
      <p:ext uri="{BB962C8B-B14F-4D97-AF65-F5344CB8AC3E}">
        <p14:creationId xmlns:p14="http://schemas.microsoft.com/office/powerpoint/2010/main" val="6233259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594360" rtl="0" eaLnBrk="1" latinLnBrk="0" hangingPunct="1">
        <a:lnSpc>
          <a:spcPct val="90000"/>
        </a:lnSpc>
        <a:spcBef>
          <a:spcPct val="0"/>
        </a:spcBef>
        <a:buNone/>
        <a:defRPr sz="2860" kern="1200">
          <a:solidFill>
            <a:schemeClr val="tx1"/>
          </a:solidFill>
          <a:latin typeface="+mj-lt"/>
          <a:ea typeface="+mj-ea"/>
          <a:cs typeface="+mj-cs"/>
        </a:defRPr>
      </a:lvl1pPr>
    </p:titleStyle>
    <p:bodyStyle>
      <a:lvl1pPr marL="148590" indent="-148590" algn="l" defTabSz="594360" rtl="0" eaLnBrk="1" latinLnBrk="0" hangingPunct="1">
        <a:lnSpc>
          <a:spcPct val="90000"/>
        </a:lnSpc>
        <a:spcBef>
          <a:spcPts val="650"/>
        </a:spcBef>
        <a:buFont typeface="Arial" panose="020B0604020202020204" pitchFamily="34" charset="0"/>
        <a:buChar char="•"/>
        <a:defRPr sz="1820" kern="1200">
          <a:solidFill>
            <a:schemeClr val="tx1"/>
          </a:solidFill>
          <a:latin typeface="+mn-lt"/>
          <a:ea typeface="+mn-ea"/>
          <a:cs typeface="+mn-cs"/>
        </a:defRPr>
      </a:lvl1pPr>
      <a:lvl2pPr marL="445770" indent="-148590" algn="l" defTabSz="594360" rtl="0" eaLnBrk="1" latinLnBrk="0" hangingPunct="1">
        <a:lnSpc>
          <a:spcPct val="90000"/>
        </a:lnSpc>
        <a:spcBef>
          <a:spcPts val="325"/>
        </a:spcBef>
        <a:buFont typeface="Arial" panose="020B0604020202020204" pitchFamily="34" charset="0"/>
        <a:buChar char="•"/>
        <a:defRPr sz="1560" kern="1200">
          <a:solidFill>
            <a:schemeClr val="tx1"/>
          </a:solidFill>
          <a:latin typeface="+mn-lt"/>
          <a:ea typeface="+mn-ea"/>
          <a:cs typeface="+mn-cs"/>
        </a:defRPr>
      </a:lvl2pPr>
      <a:lvl3pPr marL="742950" indent="-148590" algn="l" defTabSz="594360" rtl="0" eaLnBrk="1" latinLnBrk="0" hangingPunct="1">
        <a:lnSpc>
          <a:spcPct val="90000"/>
        </a:lnSpc>
        <a:spcBef>
          <a:spcPts val="325"/>
        </a:spcBef>
        <a:buFont typeface="Arial" panose="020B0604020202020204" pitchFamily="34" charset="0"/>
        <a:buChar char="•"/>
        <a:defRPr sz="1300" kern="1200">
          <a:solidFill>
            <a:schemeClr val="tx1"/>
          </a:solidFill>
          <a:latin typeface="+mn-lt"/>
          <a:ea typeface="+mn-ea"/>
          <a:cs typeface="+mn-cs"/>
        </a:defRPr>
      </a:lvl3pPr>
      <a:lvl4pPr marL="10401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4pPr>
      <a:lvl5pPr marL="133731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5pPr>
      <a:lvl6pPr marL="163449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6pPr>
      <a:lvl7pPr marL="193167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7pPr>
      <a:lvl8pPr marL="222885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8pPr>
      <a:lvl9pPr marL="25260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9pPr>
    </p:bodyStyle>
    <p:otherStyle>
      <a:defPPr>
        <a:defRPr lang="en-US"/>
      </a:defPPr>
      <a:lvl1pPr marL="0" algn="l" defTabSz="594360" rtl="0" eaLnBrk="1" latinLnBrk="0" hangingPunct="1">
        <a:defRPr sz="1170" kern="1200">
          <a:solidFill>
            <a:schemeClr val="tx1"/>
          </a:solidFill>
          <a:latin typeface="+mn-lt"/>
          <a:ea typeface="+mn-ea"/>
          <a:cs typeface="+mn-cs"/>
        </a:defRPr>
      </a:lvl1pPr>
      <a:lvl2pPr marL="297180" algn="l" defTabSz="594360" rtl="0" eaLnBrk="1" latinLnBrk="0" hangingPunct="1">
        <a:defRPr sz="1170" kern="1200">
          <a:solidFill>
            <a:schemeClr val="tx1"/>
          </a:solidFill>
          <a:latin typeface="+mn-lt"/>
          <a:ea typeface="+mn-ea"/>
          <a:cs typeface="+mn-cs"/>
        </a:defRPr>
      </a:lvl2pPr>
      <a:lvl3pPr marL="594360" algn="l" defTabSz="594360" rtl="0" eaLnBrk="1" latinLnBrk="0" hangingPunct="1">
        <a:defRPr sz="1170" kern="1200">
          <a:solidFill>
            <a:schemeClr val="tx1"/>
          </a:solidFill>
          <a:latin typeface="+mn-lt"/>
          <a:ea typeface="+mn-ea"/>
          <a:cs typeface="+mn-cs"/>
        </a:defRPr>
      </a:lvl3pPr>
      <a:lvl4pPr marL="891540" algn="l" defTabSz="594360" rtl="0" eaLnBrk="1" latinLnBrk="0" hangingPunct="1">
        <a:defRPr sz="1170" kern="1200">
          <a:solidFill>
            <a:schemeClr val="tx1"/>
          </a:solidFill>
          <a:latin typeface="+mn-lt"/>
          <a:ea typeface="+mn-ea"/>
          <a:cs typeface="+mn-cs"/>
        </a:defRPr>
      </a:lvl4pPr>
      <a:lvl5pPr marL="1188720" algn="l" defTabSz="594360" rtl="0" eaLnBrk="1" latinLnBrk="0" hangingPunct="1">
        <a:defRPr sz="1170" kern="1200">
          <a:solidFill>
            <a:schemeClr val="tx1"/>
          </a:solidFill>
          <a:latin typeface="+mn-lt"/>
          <a:ea typeface="+mn-ea"/>
          <a:cs typeface="+mn-cs"/>
        </a:defRPr>
      </a:lvl5pPr>
      <a:lvl6pPr marL="1485900" algn="l" defTabSz="594360" rtl="0" eaLnBrk="1" latinLnBrk="0" hangingPunct="1">
        <a:defRPr sz="1170" kern="1200">
          <a:solidFill>
            <a:schemeClr val="tx1"/>
          </a:solidFill>
          <a:latin typeface="+mn-lt"/>
          <a:ea typeface="+mn-ea"/>
          <a:cs typeface="+mn-cs"/>
        </a:defRPr>
      </a:lvl6pPr>
      <a:lvl7pPr marL="1783080" algn="l" defTabSz="594360" rtl="0" eaLnBrk="1" latinLnBrk="0" hangingPunct="1">
        <a:defRPr sz="1170" kern="1200">
          <a:solidFill>
            <a:schemeClr val="tx1"/>
          </a:solidFill>
          <a:latin typeface="+mn-lt"/>
          <a:ea typeface="+mn-ea"/>
          <a:cs typeface="+mn-cs"/>
        </a:defRPr>
      </a:lvl7pPr>
      <a:lvl8pPr marL="2080260" algn="l" defTabSz="594360" rtl="0" eaLnBrk="1" latinLnBrk="0" hangingPunct="1">
        <a:defRPr sz="1170" kern="1200">
          <a:solidFill>
            <a:schemeClr val="tx1"/>
          </a:solidFill>
          <a:latin typeface="+mn-lt"/>
          <a:ea typeface="+mn-ea"/>
          <a:cs typeface="+mn-cs"/>
        </a:defRPr>
      </a:lvl8pPr>
      <a:lvl9pPr marL="2377440" algn="l" defTabSz="594360" rtl="0" eaLnBrk="1" latinLnBrk="0" hangingPunct="1">
        <a:defRPr sz="11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6.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microsoft.com/office/2007/relationships/hdphoto" Target="../media/hdphoto5.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screen&#10;&#10;Description automatically generated">
            <a:extLst>
              <a:ext uri="{FF2B5EF4-FFF2-40B4-BE49-F238E27FC236}">
                <a16:creationId xmlns:a16="http://schemas.microsoft.com/office/drawing/2014/main" id="{0FF3E8DD-BA98-E2FA-5A98-1DBA7180E076}"/>
              </a:ext>
            </a:extLst>
          </p:cNvPr>
          <p:cNvPicPr>
            <a:picLocks noChangeAspect="1"/>
          </p:cNvPicPr>
          <p:nvPr/>
        </p:nvPicPr>
        <p:blipFill>
          <a:blip r:embed="rId2"/>
          <a:stretch>
            <a:fillRect/>
          </a:stretch>
        </p:blipFill>
        <p:spPr>
          <a:xfrm>
            <a:off x="685800" y="3185695"/>
            <a:ext cx="4572000" cy="1535185"/>
          </a:xfrm>
          <a:prstGeom prst="rect">
            <a:avLst/>
          </a:prstGeom>
        </p:spPr>
      </p:pic>
      <p:pic>
        <p:nvPicPr>
          <p:cNvPr id="7" name="Picture 6" descr="A close-up of a screen&#10;&#10;Description automatically generated">
            <a:extLst>
              <a:ext uri="{FF2B5EF4-FFF2-40B4-BE49-F238E27FC236}">
                <a16:creationId xmlns:a16="http://schemas.microsoft.com/office/drawing/2014/main" id="{2BF0BFC6-DC70-0D92-4D2B-964B5392CB0E}"/>
              </a:ext>
            </a:extLst>
          </p:cNvPr>
          <p:cNvPicPr>
            <a:picLocks noChangeAspect="1"/>
          </p:cNvPicPr>
          <p:nvPr/>
        </p:nvPicPr>
        <p:blipFill>
          <a:blip r:embed="rId3"/>
          <a:stretch>
            <a:fillRect/>
          </a:stretch>
        </p:blipFill>
        <p:spPr>
          <a:xfrm>
            <a:off x="671512" y="4720880"/>
            <a:ext cx="4572000" cy="1521214"/>
          </a:xfrm>
          <a:prstGeom prst="rect">
            <a:avLst/>
          </a:prstGeom>
        </p:spPr>
      </p:pic>
      <p:pic>
        <p:nvPicPr>
          <p:cNvPr id="9" name="Picture 8" descr="A close-up of a screen&#10;&#10;Description automatically generated">
            <a:extLst>
              <a:ext uri="{FF2B5EF4-FFF2-40B4-BE49-F238E27FC236}">
                <a16:creationId xmlns:a16="http://schemas.microsoft.com/office/drawing/2014/main" id="{42519B19-7A9B-A018-ECE9-FA0C0BDDF2F3}"/>
              </a:ext>
            </a:extLst>
          </p:cNvPr>
          <p:cNvPicPr>
            <a:picLocks noChangeAspect="1"/>
          </p:cNvPicPr>
          <p:nvPr/>
        </p:nvPicPr>
        <p:blipFill>
          <a:blip r:embed="rId4"/>
          <a:stretch>
            <a:fillRect/>
          </a:stretch>
        </p:blipFill>
        <p:spPr>
          <a:xfrm>
            <a:off x="685800" y="104921"/>
            <a:ext cx="4572000" cy="1515806"/>
          </a:xfrm>
          <a:prstGeom prst="rect">
            <a:avLst/>
          </a:prstGeom>
        </p:spPr>
      </p:pic>
      <p:pic>
        <p:nvPicPr>
          <p:cNvPr id="11" name="Picture 10" descr="A close-up of a screen&#10;&#10;Description automatically generated">
            <a:extLst>
              <a:ext uri="{FF2B5EF4-FFF2-40B4-BE49-F238E27FC236}">
                <a16:creationId xmlns:a16="http://schemas.microsoft.com/office/drawing/2014/main" id="{2025D3F6-634C-899F-72FB-92401BB5384E}"/>
              </a:ext>
            </a:extLst>
          </p:cNvPr>
          <p:cNvPicPr>
            <a:picLocks noChangeAspect="1"/>
          </p:cNvPicPr>
          <p:nvPr/>
        </p:nvPicPr>
        <p:blipFill>
          <a:blip r:embed="rId5"/>
          <a:stretch>
            <a:fillRect/>
          </a:stretch>
        </p:blipFill>
        <p:spPr>
          <a:xfrm>
            <a:off x="685800" y="1620727"/>
            <a:ext cx="4572000" cy="1564968"/>
          </a:xfrm>
          <a:prstGeom prst="rect">
            <a:avLst/>
          </a:prstGeom>
        </p:spPr>
      </p:pic>
      <p:sp>
        <p:nvSpPr>
          <p:cNvPr id="12" name="Rectangle 11">
            <a:extLst>
              <a:ext uri="{FF2B5EF4-FFF2-40B4-BE49-F238E27FC236}">
                <a16:creationId xmlns:a16="http://schemas.microsoft.com/office/drawing/2014/main" id="{AAB78469-B65B-781C-CEB4-2DA2B041B75B}"/>
              </a:ext>
            </a:extLst>
          </p:cNvPr>
          <p:cNvSpPr/>
          <p:nvPr/>
        </p:nvSpPr>
        <p:spPr>
          <a:xfrm>
            <a:off x="373310" y="1634698"/>
            <a:ext cx="295274" cy="276999"/>
          </a:xfrm>
          <a:prstGeom prst="rect">
            <a:avLst/>
          </a:prstGeom>
          <a:noFill/>
        </p:spPr>
        <p:txBody>
          <a:bodyPr wrap="square" lIns="91440" tIns="45720" rIns="91440" bIns="45720">
            <a:spAutoFit/>
          </a:bodyPr>
          <a:lstStyle/>
          <a:p>
            <a:pPr algn="ctr"/>
            <a:r>
              <a:rPr lang="en-US" sz="1200" b="1" dirty="0">
                <a:ln w="0"/>
                <a:latin typeface="Arial" panose="020B0604020202020204" pitchFamily="34" charset="0"/>
                <a:cs typeface="Arial" panose="020B0604020202020204" pitchFamily="34" charset="0"/>
              </a:rPr>
              <a:t>B</a:t>
            </a:r>
            <a:endParaRPr lang="en-US" sz="1200" b="0" cap="none" spc="0" dirty="0">
              <a:ln w="0"/>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A2B2BC6C-0E52-1A9C-1076-A10400A81E85}"/>
              </a:ext>
            </a:extLst>
          </p:cNvPr>
          <p:cNvSpPr/>
          <p:nvPr/>
        </p:nvSpPr>
        <p:spPr>
          <a:xfrm>
            <a:off x="373310" y="99513"/>
            <a:ext cx="295274" cy="276999"/>
          </a:xfrm>
          <a:prstGeom prst="rect">
            <a:avLst/>
          </a:prstGeom>
          <a:noFill/>
        </p:spPr>
        <p:txBody>
          <a:bodyPr wrap="square" lIns="91440" tIns="45720" rIns="91440" bIns="45720">
            <a:spAutoFit/>
          </a:bodyPr>
          <a:lstStyle/>
          <a:p>
            <a:pPr algn="ctr"/>
            <a:r>
              <a:rPr lang="en-US" sz="1200" b="1" dirty="0">
                <a:ln w="0"/>
                <a:latin typeface="Arial" panose="020B0604020202020204" pitchFamily="34" charset="0"/>
                <a:cs typeface="Arial" panose="020B0604020202020204" pitchFamily="34" charset="0"/>
              </a:rPr>
              <a:t>A</a:t>
            </a:r>
            <a:endParaRPr lang="en-US" sz="1200" b="1" cap="none" spc="0" dirty="0">
              <a:ln w="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81674BDC-9CED-FB35-97C9-D0107F6709B7}"/>
              </a:ext>
            </a:extLst>
          </p:cNvPr>
          <p:cNvSpPr/>
          <p:nvPr/>
        </p:nvSpPr>
        <p:spPr>
          <a:xfrm>
            <a:off x="373310" y="3199666"/>
            <a:ext cx="295274" cy="276999"/>
          </a:xfrm>
          <a:prstGeom prst="rect">
            <a:avLst/>
          </a:prstGeom>
          <a:noFill/>
        </p:spPr>
        <p:txBody>
          <a:bodyPr wrap="square" lIns="91440" tIns="45720" rIns="91440" bIns="45720">
            <a:spAutoFit/>
          </a:bodyPr>
          <a:lstStyle/>
          <a:p>
            <a:pPr algn="ctr"/>
            <a:r>
              <a:rPr lang="en-US" sz="1200" b="1" cap="none" spc="0" dirty="0">
                <a:ln w="0"/>
                <a:latin typeface="Arial" panose="020B0604020202020204" pitchFamily="34" charset="0"/>
                <a:cs typeface="Arial" panose="020B0604020202020204" pitchFamily="34" charset="0"/>
              </a:rPr>
              <a:t>C</a:t>
            </a:r>
            <a:endParaRPr lang="en-US" sz="1200" b="0" cap="none" spc="0" dirty="0">
              <a:ln w="0"/>
              <a:latin typeface="Arial" panose="020B0604020202020204" pitchFamily="34" charset="0"/>
              <a:cs typeface="Arial" panose="020B0604020202020204" pitchFamily="34" charset="0"/>
            </a:endParaRPr>
          </a:p>
        </p:txBody>
      </p:sp>
      <p:sp>
        <p:nvSpPr>
          <p:cNvPr id="15" name="Rectangle 14">
            <a:extLst>
              <a:ext uri="{FF2B5EF4-FFF2-40B4-BE49-F238E27FC236}">
                <a16:creationId xmlns:a16="http://schemas.microsoft.com/office/drawing/2014/main" id="{9E7946BC-2F7C-913F-EA01-1F2C58F9BA6D}"/>
              </a:ext>
            </a:extLst>
          </p:cNvPr>
          <p:cNvSpPr/>
          <p:nvPr/>
        </p:nvSpPr>
        <p:spPr>
          <a:xfrm>
            <a:off x="373310" y="4764634"/>
            <a:ext cx="295274" cy="276999"/>
          </a:xfrm>
          <a:prstGeom prst="rect">
            <a:avLst/>
          </a:prstGeom>
          <a:noFill/>
        </p:spPr>
        <p:txBody>
          <a:bodyPr wrap="square" lIns="91440" tIns="45720" rIns="91440" bIns="45720">
            <a:spAutoFit/>
          </a:bodyPr>
          <a:lstStyle/>
          <a:p>
            <a:pPr algn="ctr"/>
            <a:r>
              <a:rPr lang="en-US" sz="1200" b="1" dirty="0">
                <a:ln w="0"/>
                <a:latin typeface="Arial" panose="020B0604020202020204" pitchFamily="34" charset="0"/>
                <a:cs typeface="Arial" panose="020B0604020202020204" pitchFamily="34" charset="0"/>
              </a:rPr>
              <a:t>D</a:t>
            </a:r>
            <a:endParaRPr lang="en-US" sz="1200" b="0" cap="none" spc="0" dirty="0">
              <a:ln w="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C19BCE03-0C82-C255-0D08-DD025A53DACE}"/>
              </a:ext>
            </a:extLst>
          </p:cNvPr>
          <p:cNvSpPr txBox="1"/>
          <p:nvPr/>
        </p:nvSpPr>
        <p:spPr>
          <a:xfrm>
            <a:off x="215802" y="6329602"/>
            <a:ext cx="5511996" cy="1631216"/>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1. </a:t>
            </a:r>
            <a:r>
              <a:rPr lang="en-US" sz="1000" dirty="0">
                <a:latin typeface="Arial" panose="020B0604020202020204" pitchFamily="34" charset="0"/>
                <a:cs typeface="Arial" panose="020B0604020202020204" pitchFamily="34" charset="0"/>
              </a:rPr>
              <a:t> Spectrograms of four of the selected music stimuli with time (seconds) on horizontal scale and frequency (Hz) on vertical scale. </a:t>
            </a:r>
            <a:r>
              <a:rPr lang="en-US" sz="1000" b="1" dirty="0">
                <a:latin typeface="Arial" panose="020B0604020202020204" pitchFamily="34" charset="0"/>
                <a:cs typeface="Arial" panose="020B0604020202020204" pitchFamily="34" charset="0"/>
              </a:rPr>
              <a:t>(A) </a:t>
            </a:r>
            <a:r>
              <a:rPr lang="en-US" sz="1000" dirty="0">
                <a:latin typeface="Arial" panose="020B0604020202020204" pitchFamily="34" charset="0"/>
                <a:cs typeface="Arial" panose="020B0604020202020204" pitchFamily="34" charset="0"/>
              </a:rPr>
              <a:t>Negative valence stimulus that was identified as high arousal in the normed dataset but shows very little spectral flux and was therefore relabeled as low arousal. </a:t>
            </a:r>
            <a:r>
              <a:rPr lang="en-US" sz="1000" b="1" dirty="0">
                <a:latin typeface="Arial" panose="020B0604020202020204" pitchFamily="34" charset="0"/>
                <a:cs typeface="Arial" panose="020B0604020202020204" pitchFamily="34" charset="0"/>
              </a:rPr>
              <a:t>(B) </a:t>
            </a:r>
            <a:r>
              <a:rPr lang="en-US" sz="1000" dirty="0">
                <a:latin typeface="Arial" panose="020B0604020202020204" pitchFamily="34" charset="0"/>
                <a:cs typeface="Arial" panose="020B0604020202020204" pitchFamily="34" charset="0"/>
              </a:rPr>
              <a:t>Negative valence stimulus that was identified as high arousal in the normed dataset and shows high spectral flux and therefore retained its high arousal label. </a:t>
            </a:r>
            <a:r>
              <a:rPr lang="en-US" sz="1000" b="1" dirty="0">
                <a:latin typeface="Arial" panose="020B0604020202020204" pitchFamily="34" charset="0"/>
                <a:cs typeface="Arial" panose="020B0604020202020204" pitchFamily="34" charset="0"/>
              </a:rPr>
              <a:t>(C) </a:t>
            </a:r>
            <a:r>
              <a:rPr lang="en-US" sz="1000" dirty="0">
                <a:latin typeface="Arial" panose="020B0604020202020204" pitchFamily="34" charset="0"/>
                <a:cs typeface="Arial" panose="020B0604020202020204" pitchFamily="34" charset="0"/>
              </a:rPr>
              <a:t>Positive valence stimulus that was identified as low arousal in the normed dataset and shows low spectral flux and therefore retained its low arousal label. </a:t>
            </a:r>
            <a:r>
              <a:rPr lang="en-US" sz="1000" b="1" dirty="0">
                <a:latin typeface="Arial" panose="020B0604020202020204" pitchFamily="34" charset="0"/>
                <a:cs typeface="Arial" panose="020B0604020202020204" pitchFamily="34" charset="0"/>
              </a:rPr>
              <a:t>(D) </a:t>
            </a:r>
            <a:r>
              <a:rPr lang="en-US" sz="1000" dirty="0">
                <a:latin typeface="Arial" panose="020B0604020202020204" pitchFamily="34" charset="0"/>
                <a:cs typeface="Arial" panose="020B0604020202020204" pitchFamily="34" charset="0"/>
              </a:rPr>
              <a:t>Positive valence stimulus that was identified as high arousal for first half and low arousal for second half but shows high spectral flux throughout entire duration and was therefore relabeled as only high arousal.</a:t>
            </a:r>
          </a:p>
        </p:txBody>
      </p:sp>
    </p:spTree>
    <p:extLst>
      <p:ext uri="{BB962C8B-B14F-4D97-AF65-F5344CB8AC3E}">
        <p14:creationId xmlns:p14="http://schemas.microsoft.com/office/powerpoint/2010/main" val="1350361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4414A1E5-342A-1F14-47A0-ADA3A9337919}"/>
              </a:ext>
            </a:extLst>
          </p:cNvPr>
          <p:cNvPicPr>
            <a:picLocks noChangeAspect="1"/>
          </p:cNvPicPr>
          <p:nvPr/>
        </p:nvPicPr>
        <p:blipFill>
          <a:blip r:embed="rId2"/>
          <a:srcRect r="5194" b="6956"/>
          <a:stretch/>
        </p:blipFill>
        <p:spPr>
          <a:xfrm>
            <a:off x="3120757" y="2357713"/>
            <a:ext cx="2779266" cy="1795187"/>
          </a:xfrm>
          <a:prstGeom prst="rect">
            <a:avLst/>
          </a:prstGeom>
          <a:ln w="12700" cap="sq">
            <a:solidFill>
              <a:srgbClr val="000000"/>
            </a:solidFill>
            <a:prstDash val="solid"/>
            <a:miter lim="800000"/>
          </a:ln>
          <a:effectLst/>
        </p:spPr>
      </p:pic>
      <p:pic>
        <p:nvPicPr>
          <p:cNvPr id="7" name="Picture 6" descr="A black cross on a white background&#10;&#10;Description automatically generated">
            <a:extLst>
              <a:ext uri="{FF2B5EF4-FFF2-40B4-BE49-F238E27FC236}">
                <a16:creationId xmlns:a16="http://schemas.microsoft.com/office/drawing/2014/main" id="{F36C893E-4B65-DDB2-E2FE-ED528417D963}"/>
              </a:ext>
            </a:extLst>
          </p:cNvPr>
          <p:cNvPicPr>
            <a:picLocks noChangeAspect="1"/>
          </p:cNvPicPr>
          <p:nvPr/>
        </p:nvPicPr>
        <p:blipFill rotWithShape="1">
          <a:blip r:embed="rId3"/>
          <a:srcRect r="10805" b="8589"/>
          <a:stretch/>
        </p:blipFill>
        <p:spPr>
          <a:xfrm>
            <a:off x="1572985" y="134072"/>
            <a:ext cx="2797629" cy="1803666"/>
          </a:xfrm>
          <a:prstGeom prst="rect">
            <a:avLst/>
          </a:prstGeom>
          <a:ln w="12700" cap="sq">
            <a:solidFill>
              <a:srgbClr val="000000"/>
            </a:solidFill>
            <a:prstDash val="solid"/>
            <a:miter lim="800000"/>
          </a:ln>
          <a:effectLst/>
        </p:spPr>
      </p:pic>
      <p:pic>
        <p:nvPicPr>
          <p:cNvPr id="9" name="Picture 8" descr="A screenshot of a computer&#10;&#10;Description automatically generated">
            <a:extLst>
              <a:ext uri="{FF2B5EF4-FFF2-40B4-BE49-F238E27FC236}">
                <a16:creationId xmlns:a16="http://schemas.microsoft.com/office/drawing/2014/main" id="{2CAA9AC1-FA8F-69C0-E4BB-06C051CD9A22}"/>
              </a:ext>
            </a:extLst>
          </p:cNvPr>
          <p:cNvPicPr>
            <a:picLocks noChangeAspect="1"/>
          </p:cNvPicPr>
          <p:nvPr/>
        </p:nvPicPr>
        <p:blipFill>
          <a:blip r:embed="rId4"/>
          <a:stretch>
            <a:fillRect/>
          </a:stretch>
        </p:blipFill>
        <p:spPr>
          <a:xfrm>
            <a:off x="1040689" y="4533388"/>
            <a:ext cx="3862217" cy="2746466"/>
          </a:xfrm>
          <a:prstGeom prst="rect">
            <a:avLst/>
          </a:prstGeom>
          <a:ln w="12700" cap="sq">
            <a:solidFill>
              <a:srgbClr val="000000"/>
            </a:solidFill>
            <a:prstDash val="solid"/>
            <a:miter lim="800000"/>
          </a:ln>
          <a:effectLst/>
        </p:spPr>
      </p:pic>
      <p:pic>
        <p:nvPicPr>
          <p:cNvPr id="11" name="Picture 10" descr="A cup of coffee with a heart in the foam&#10;&#10;Description automatically generated">
            <a:extLst>
              <a:ext uri="{FF2B5EF4-FFF2-40B4-BE49-F238E27FC236}">
                <a16:creationId xmlns:a16="http://schemas.microsoft.com/office/drawing/2014/main" id="{3CDEDAF8-877F-F447-74AE-6A394511A6AC}"/>
              </a:ext>
            </a:extLst>
          </p:cNvPr>
          <p:cNvPicPr>
            <a:picLocks noChangeAspect="1"/>
          </p:cNvPicPr>
          <p:nvPr/>
        </p:nvPicPr>
        <p:blipFill>
          <a:blip r:embed="rId5"/>
          <a:srcRect l="1102" r="2513"/>
          <a:stretch/>
        </p:blipFill>
        <p:spPr>
          <a:xfrm>
            <a:off x="43577" y="2357713"/>
            <a:ext cx="2779776" cy="1795187"/>
          </a:xfrm>
          <a:prstGeom prst="rect">
            <a:avLst/>
          </a:prstGeom>
          <a:ln w="12700" cap="sq">
            <a:solidFill>
              <a:srgbClr val="000000"/>
            </a:solidFill>
            <a:prstDash val="solid"/>
            <a:miter lim="800000"/>
          </a:ln>
          <a:effectLst/>
        </p:spPr>
      </p:pic>
      <p:sp>
        <p:nvSpPr>
          <p:cNvPr id="12" name="TextBox 11">
            <a:extLst>
              <a:ext uri="{FF2B5EF4-FFF2-40B4-BE49-F238E27FC236}">
                <a16:creationId xmlns:a16="http://schemas.microsoft.com/office/drawing/2014/main" id="{C18E9915-D73F-61B2-8361-126DF8ED18A0}"/>
              </a:ext>
            </a:extLst>
          </p:cNvPr>
          <p:cNvSpPr txBox="1"/>
          <p:nvPr/>
        </p:nvSpPr>
        <p:spPr>
          <a:xfrm>
            <a:off x="537769" y="596607"/>
            <a:ext cx="1005839" cy="246221"/>
          </a:xfrm>
          <a:prstGeom prst="rect">
            <a:avLst/>
          </a:prstGeom>
          <a:noFill/>
        </p:spPr>
        <p:txBody>
          <a:bodyPr wrap="square" rtlCol="0">
            <a:spAutoFit/>
          </a:bodyPr>
          <a:lstStyle/>
          <a:p>
            <a:pPr algn="ctr"/>
            <a:r>
              <a:rPr lang="en-US" sz="1000" dirty="0">
                <a:latin typeface="Arial" panose="020B0604020202020204" pitchFamily="34" charset="0"/>
                <a:cs typeface="Arial" panose="020B0604020202020204" pitchFamily="34" charset="0"/>
              </a:rPr>
              <a:t>Fixation (2 s)</a:t>
            </a:r>
          </a:p>
        </p:txBody>
      </p:sp>
      <p:sp>
        <p:nvSpPr>
          <p:cNvPr id="13" name="TextBox 12">
            <a:extLst>
              <a:ext uri="{FF2B5EF4-FFF2-40B4-BE49-F238E27FC236}">
                <a16:creationId xmlns:a16="http://schemas.microsoft.com/office/drawing/2014/main" id="{2976CC43-02D6-BAE0-65EA-A79EA7C8CAA7}"/>
              </a:ext>
            </a:extLst>
          </p:cNvPr>
          <p:cNvSpPr txBox="1"/>
          <p:nvPr/>
        </p:nvSpPr>
        <p:spPr>
          <a:xfrm>
            <a:off x="2265296" y="2076759"/>
            <a:ext cx="1413005" cy="246221"/>
          </a:xfrm>
          <a:prstGeom prst="rect">
            <a:avLst/>
          </a:prstGeom>
          <a:noFill/>
        </p:spPr>
        <p:txBody>
          <a:bodyPr wrap="square" rtlCol="0">
            <a:spAutoFit/>
          </a:bodyPr>
          <a:lstStyle/>
          <a:p>
            <a:pPr algn="ctr"/>
            <a:r>
              <a:rPr lang="en-US" sz="1000" dirty="0">
                <a:latin typeface="Arial" panose="020B0604020202020204" pitchFamily="34" charset="0"/>
                <a:cs typeface="Arial" panose="020B0604020202020204" pitchFamily="34" charset="0"/>
              </a:rPr>
              <a:t>Picture or Music (8 s)</a:t>
            </a:r>
          </a:p>
        </p:txBody>
      </p:sp>
      <p:sp>
        <p:nvSpPr>
          <p:cNvPr id="14" name="TextBox 13">
            <a:extLst>
              <a:ext uri="{FF2B5EF4-FFF2-40B4-BE49-F238E27FC236}">
                <a16:creationId xmlns:a16="http://schemas.microsoft.com/office/drawing/2014/main" id="{5FFD2B02-045D-FBFE-6554-D7A474C5B775}"/>
              </a:ext>
            </a:extLst>
          </p:cNvPr>
          <p:cNvSpPr txBox="1"/>
          <p:nvPr/>
        </p:nvSpPr>
        <p:spPr>
          <a:xfrm>
            <a:off x="-69380" y="5113787"/>
            <a:ext cx="1214297" cy="553998"/>
          </a:xfrm>
          <a:prstGeom prst="rect">
            <a:avLst/>
          </a:prstGeom>
          <a:noFill/>
        </p:spPr>
        <p:txBody>
          <a:bodyPr wrap="square" rtlCol="0">
            <a:spAutoFit/>
          </a:bodyPr>
          <a:lstStyle/>
          <a:p>
            <a:pPr algn="ctr"/>
            <a:r>
              <a:rPr lang="en-US" sz="1000" dirty="0">
                <a:latin typeface="Arial" panose="020B0604020202020204" pitchFamily="34" charset="0"/>
                <a:cs typeface="Arial" panose="020B0604020202020204" pitchFamily="34" charset="0"/>
              </a:rPr>
              <a:t>10 Emotion Ratings</a:t>
            </a:r>
          </a:p>
          <a:p>
            <a:pPr algn="ctr"/>
            <a:r>
              <a:rPr lang="en-US" sz="1000" dirty="0">
                <a:latin typeface="Arial" panose="020B0604020202020204" pitchFamily="34" charset="0"/>
                <a:cs typeface="Arial" panose="020B0604020202020204" pitchFamily="34" charset="0"/>
              </a:rPr>
              <a:t>(Self-Paced)</a:t>
            </a:r>
          </a:p>
        </p:txBody>
      </p:sp>
      <p:cxnSp>
        <p:nvCxnSpPr>
          <p:cNvPr id="18" name="Straight Arrow Connector 17">
            <a:extLst>
              <a:ext uri="{FF2B5EF4-FFF2-40B4-BE49-F238E27FC236}">
                <a16:creationId xmlns:a16="http://schemas.microsoft.com/office/drawing/2014/main" id="{1ED41268-C9FA-ECF6-95A9-59DFB08130A8}"/>
              </a:ext>
            </a:extLst>
          </p:cNvPr>
          <p:cNvCxnSpPr>
            <a:cxnSpLocks/>
          </p:cNvCxnSpPr>
          <p:nvPr/>
        </p:nvCxnSpPr>
        <p:spPr>
          <a:xfrm>
            <a:off x="4902906" y="1175657"/>
            <a:ext cx="0" cy="118205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9364D72A-82D1-55E8-DAB0-2EAEA34B24A6}"/>
              </a:ext>
            </a:extLst>
          </p:cNvPr>
          <p:cNvCxnSpPr>
            <a:cxnSpLocks/>
          </p:cNvCxnSpPr>
          <p:nvPr/>
        </p:nvCxnSpPr>
        <p:spPr>
          <a:xfrm>
            <a:off x="1040688" y="1175657"/>
            <a:ext cx="0" cy="118205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90D1D636-5C12-3B29-F6FC-EFCF725D13DB}"/>
              </a:ext>
            </a:extLst>
          </p:cNvPr>
          <p:cNvCxnSpPr/>
          <p:nvPr/>
        </p:nvCxnSpPr>
        <p:spPr>
          <a:xfrm>
            <a:off x="1040688" y="1175657"/>
            <a:ext cx="532297" cy="0"/>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F017EAFE-8DC3-1EEB-05AA-80A782C604C3}"/>
              </a:ext>
            </a:extLst>
          </p:cNvPr>
          <p:cNvCxnSpPr/>
          <p:nvPr/>
        </p:nvCxnSpPr>
        <p:spPr>
          <a:xfrm>
            <a:off x="4370609" y="1184365"/>
            <a:ext cx="532297" cy="0"/>
          </a:xfrm>
          <a:prstGeom prst="line">
            <a:avLst/>
          </a:prstGeom>
        </p:spPr>
        <p:style>
          <a:lnRef idx="2">
            <a:schemeClr val="dk1"/>
          </a:lnRef>
          <a:fillRef idx="0">
            <a:schemeClr val="dk1"/>
          </a:fillRef>
          <a:effectRef idx="1">
            <a:schemeClr val="dk1"/>
          </a:effectRef>
          <a:fontRef idx="minor">
            <a:schemeClr val="tx1"/>
          </a:fontRef>
        </p:style>
      </p:cxnSp>
      <p:cxnSp>
        <p:nvCxnSpPr>
          <p:cNvPr id="27" name="Straight Connector 26">
            <a:extLst>
              <a:ext uri="{FF2B5EF4-FFF2-40B4-BE49-F238E27FC236}">
                <a16:creationId xmlns:a16="http://schemas.microsoft.com/office/drawing/2014/main" id="{F7F5A5C1-E359-884E-55B7-ED7A5F6F5BA7}"/>
              </a:ext>
            </a:extLst>
          </p:cNvPr>
          <p:cNvCxnSpPr>
            <a:cxnSpLocks/>
          </p:cNvCxnSpPr>
          <p:nvPr/>
        </p:nvCxnSpPr>
        <p:spPr>
          <a:xfrm>
            <a:off x="2823353" y="3962399"/>
            <a:ext cx="297404" cy="0"/>
          </a:xfrm>
          <a:prstGeom prst="line">
            <a:avLst/>
          </a:prstGeom>
        </p:spPr>
        <p:style>
          <a:lnRef idx="2">
            <a:schemeClr val="dk1"/>
          </a:lnRef>
          <a:fillRef idx="0">
            <a:schemeClr val="dk1"/>
          </a:fillRef>
          <a:effectRef idx="1">
            <a:schemeClr val="dk1"/>
          </a:effectRef>
          <a:fontRef idx="minor">
            <a:schemeClr val="tx1"/>
          </a:fontRef>
        </p:style>
      </p:cxnSp>
      <p:cxnSp>
        <p:nvCxnSpPr>
          <p:cNvPr id="29" name="Straight Arrow Connector 28">
            <a:extLst>
              <a:ext uri="{FF2B5EF4-FFF2-40B4-BE49-F238E27FC236}">
                <a16:creationId xmlns:a16="http://schemas.microsoft.com/office/drawing/2014/main" id="{3108AC06-099E-D2C3-161B-6F2EA2E05CF6}"/>
              </a:ext>
            </a:extLst>
          </p:cNvPr>
          <p:cNvCxnSpPr>
            <a:cxnSpLocks/>
            <a:endCxn id="9" idx="0"/>
          </p:cNvCxnSpPr>
          <p:nvPr/>
        </p:nvCxnSpPr>
        <p:spPr>
          <a:xfrm flipH="1">
            <a:off x="2971798" y="3962399"/>
            <a:ext cx="2" cy="57098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1DB02D65-54E0-D217-0925-C9DA60716242}"/>
              </a:ext>
            </a:extLst>
          </p:cNvPr>
          <p:cNvSpPr txBox="1"/>
          <p:nvPr/>
        </p:nvSpPr>
        <p:spPr>
          <a:xfrm>
            <a:off x="108490" y="7386772"/>
            <a:ext cx="5511996" cy="707886"/>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2.  </a:t>
            </a:r>
            <a:r>
              <a:rPr lang="en-US" sz="1000" dirty="0">
                <a:latin typeface="Arial" panose="020B0604020202020204" pitchFamily="34" charset="0"/>
                <a:cs typeface="Arial" panose="020B0604020202020204" pitchFamily="34" charset="0"/>
              </a:rPr>
              <a:t>Design of the emotion rating task. Following a 2-s intertrial interval with a fixation cross, participants either viewed an image for 8 s or listened to a clip of music for 8 s. Participants then rated (self-paced) how anxious, gloomy, happy, sad, scared, relaxed, excited, upset, satisfied, and joyful they felt while either listening to the music or viewing the image. </a:t>
            </a:r>
          </a:p>
        </p:txBody>
      </p:sp>
    </p:spTree>
    <p:extLst>
      <p:ext uri="{BB962C8B-B14F-4D97-AF65-F5344CB8AC3E}">
        <p14:creationId xmlns:p14="http://schemas.microsoft.com/office/powerpoint/2010/main" val="3477670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A graph of a graph with black dots&#10;&#10;Description automatically generated with medium confidence">
            <a:extLst>
              <a:ext uri="{FF2B5EF4-FFF2-40B4-BE49-F238E27FC236}">
                <a16:creationId xmlns:a16="http://schemas.microsoft.com/office/drawing/2014/main" id="{671F0F25-9D0A-EAAF-B68A-85F64C17DCA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2287867"/>
            <a:ext cx="2971800" cy="2080260"/>
          </a:xfrm>
          <a:prstGeom prst="rect">
            <a:avLst/>
          </a:prstGeom>
        </p:spPr>
      </p:pic>
      <p:pic>
        <p:nvPicPr>
          <p:cNvPr id="27" name="Picture 26" descr="A graph showing a line of dots&#10;&#10;Description automatically generated with medium confidence">
            <a:extLst>
              <a:ext uri="{FF2B5EF4-FFF2-40B4-BE49-F238E27FC236}">
                <a16:creationId xmlns:a16="http://schemas.microsoft.com/office/drawing/2014/main" id="{7E357C4A-7B84-0C5E-CB31-B7D5CF8B8FE0}"/>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105690"/>
            <a:ext cx="2971800" cy="2080260"/>
          </a:xfrm>
          <a:prstGeom prst="rect">
            <a:avLst/>
          </a:prstGeom>
        </p:spPr>
      </p:pic>
      <p:pic>
        <p:nvPicPr>
          <p:cNvPr id="29" name="Picture 28" descr="A graph of negative emotional granularity&#10;&#10;Description automatically generated">
            <a:extLst>
              <a:ext uri="{FF2B5EF4-FFF2-40B4-BE49-F238E27FC236}">
                <a16:creationId xmlns:a16="http://schemas.microsoft.com/office/drawing/2014/main" id="{EDABE3B9-3229-C55B-6582-33E58BF6614C}"/>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2971800" y="105690"/>
            <a:ext cx="2971800" cy="2080260"/>
          </a:xfrm>
          <a:prstGeom prst="rect">
            <a:avLst/>
          </a:prstGeom>
        </p:spPr>
      </p:pic>
      <p:sp>
        <p:nvSpPr>
          <p:cNvPr id="39" name="Rectangle 38">
            <a:extLst>
              <a:ext uri="{FF2B5EF4-FFF2-40B4-BE49-F238E27FC236}">
                <a16:creationId xmlns:a16="http://schemas.microsoft.com/office/drawing/2014/main" id="{927A7B30-A55A-F9A9-BEC9-D7923DC92714}"/>
              </a:ext>
            </a:extLst>
          </p:cNvPr>
          <p:cNvSpPr/>
          <p:nvPr/>
        </p:nvSpPr>
        <p:spPr>
          <a:xfrm>
            <a:off x="240982" y="207607"/>
            <a:ext cx="295274" cy="276999"/>
          </a:xfrm>
          <a:prstGeom prst="rect">
            <a:avLst/>
          </a:prstGeom>
          <a:noFill/>
        </p:spPr>
        <p:txBody>
          <a:bodyPr wrap="none" lIns="91440" tIns="45720" rIns="91440" bIns="45720">
            <a:spAutoFit/>
          </a:bodyPr>
          <a:lstStyle/>
          <a:p>
            <a:pPr algn="ctr"/>
            <a:r>
              <a:rPr lang="en-US" sz="1200" b="1" cap="none" spc="0" dirty="0">
                <a:ln w="0"/>
                <a:latin typeface="Arial" panose="020B0604020202020204" pitchFamily="34" charset="0"/>
                <a:cs typeface="Arial" panose="020B0604020202020204" pitchFamily="34" charset="0"/>
              </a:rPr>
              <a:t>A</a:t>
            </a:r>
          </a:p>
        </p:txBody>
      </p:sp>
      <p:sp>
        <p:nvSpPr>
          <p:cNvPr id="40" name="Rectangle 39">
            <a:extLst>
              <a:ext uri="{FF2B5EF4-FFF2-40B4-BE49-F238E27FC236}">
                <a16:creationId xmlns:a16="http://schemas.microsoft.com/office/drawing/2014/main" id="{113C1AFA-3C17-B416-25A5-B7A45DD8C464}"/>
              </a:ext>
            </a:extLst>
          </p:cNvPr>
          <p:cNvSpPr/>
          <p:nvPr/>
        </p:nvSpPr>
        <p:spPr>
          <a:xfrm>
            <a:off x="3212781" y="235230"/>
            <a:ext cx="295274" cy="276999"/>
          </a:xfrm>
          <a:prstGeom prst="rect">
            <a:avLst/>
          </a:prstGeom>
          <a:noFill/>
        </p:spPr>
        <p:txBody>
          <a:bodyPr wrap="none" lIns="91440" tIns="45720" rIns="91440" bIns="45720">
            <a:spAutoFit/>
          </a:bodyPr>
          <a:lstStyle/>
          <a:p>
            <a:pPr algn="ctr"/>
            <a:r>
              <a:rPr lang="en-US" sz="1200" b="1" dirty="0">
                <a:ln w="0"/>
                <a:latin typeface="Arial" panose="020B0604020202020204" pitchFamily="34" charset="0"/>
                <a:cs typeface="Arial" panose="020B0604020202020204" pitchFamily="34" charset="0"/>
              </a:rPr>
              <a:t>B</a:t>
            </a:r>
            <a:endParaRPr lang="en-US" sz="1200" b="1" cap="none" spc="0" dirty="0">
              <a:ln w="0"/>
              <a:latin typeface="Arial" panose="020B0604020202020204" pitchFamily="34" charset="0"/>
              <a:cs typeface="Arial" panose="020B0604020202020204" pitchFamily="34" charset="0"/>
            </a:endParaRPr>
          </a:p>
        </p:txBody>
      </p:sp>
      <p:sp>
        <p:nvSpPr>
          <p:cNvPr id="41" name="Rectangle 40">
            <a:extLst>
              <a:ext uri="{FF2B5EF4-FFF2-40B4-BE49-F238E27FC236}">
                <a16:creationId xmlns:a16="http://schemas.microsoft.com/office/drawing/2014/main" id="{D1F36D8A-36F6-618A-4F24-0828B2C44B43}"/>
              </a:ext>
            </a:extLst>
          </p:cNvPr>
          <p:cNvSpPr/>
          <p:nvPr/>
        </p:nvSpPr>
        <p:spPr>
          <a:xfrm>
            <a:off x="240980" y="2407882"/>
            <a:ext cx="295274" cy="276999"/>
          </a:xfrm>
          <a:prstGeom prst="rect">
            <a:avLst/>
          </a:prstGeom>
          <a:noFill/>
        </p:spPr>
        <p:txBody>
          <a:bodyPr wrap="none" lIns="91440" tIns="45720" rIns="91440" bIns="45720">
            <a:spAutoFit/>
          </a:bodyPr>
          <a:lstStyle/>
          <a:p>
            <a:pPr algn="ctr"/>
            <a:r>
              <a:rPr lang="en-US" sz="1200" b="1" cap="none" spc="0" dirty="0">
                <a:ln w="0"/>
                <a:latin typeface="Arial" panose="020B0604020202020204" pitchFamily="34" charset="0"/>
                <a:cs typeface="Arial" panose="020B0604020202020204" pitchFamily="34" charset="0"/>
              </a:rPr>
              <a:t>C</a:t>
            </a:r>
          </a:p>
        </p:txBody>
      </p:sp>
      <p:sp>
        <p:nvSpPr>
          <p:cNvPr id="42" name="TextBox 41">
            <a:extLst>
              <a:ext uri="{FF2B5EF4-FFF2-40B4-BE49-F238E27FC236}">
                <a16:creationId xmlns:a16="http://schemas.microsoft.com/office/drawing/2014/main" id="{B3A5E197-54C3-4617-94E4-7D82B4A028B9}"/>
              </a:ext>
            </a:extLst>
          </p:cNvPr>
          <p:cNvSpPr txBox="1"/>
          <p:nvPr/>
        </p:nvSpPr>
        <p:spPr>
          <a:xfrm>
            <a:off x="3054096" y="2361091"/>
            <a:ext cx="2752344" cy="707886"/>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3.  </a:t>
            </a:r>
            <a:r>
              <a:rPr lang="en-US" sz="1000" dirty="0">
                <a:latin typeface="Arial" panose="020B0604020202020204" pitchFamily="34" charset="0"/>
                <a:cs typeface="Arial" panose="020B0604020202020204" pitchFamily="34" charset="0"/>
              </a:rPr>
              <a:t>Study 1 scatter plots of correlations between granularity scores for positive emotions (</a:t>
            </a:r>
            <a:r>
              <a:rPr lang="en-US" sz="1000" b="1" dirty="0">
                <a:latin typeface="Arial" panose="020B0604020202020204" pitchFamily="34" charset="0"/>
                <a:cs typeface="Arial" panose="020B0604020202020204" pitchFamily="34" charset="0"/>
              </a:rPr>
              <a:t>A</a:t>
            </a:r>
            <a:r>
              <a:rPr lang="en-US" sz="1000" dirty="0">
                <a:latin typeface="Arial" panose="020B0604020202020204" pitchFamily="34" charset="0"/>
                <a:cs typeface="Arial" panose="020B0604020202020204" pitchFamily="34" charset="0"/>
              </a:rPr>
              <a:t>), negative emotions (</a:t>
            </a:r>
            <a:r>
              <a:rPr lang="en-US" sz="1000" b="1" dirty="0">
                <a:latin typeface="Arial" panose="020B0604020202020204" pitchFamily="34" charset="0"/>
                <a:cs typeface="Arial" panose="020B0604020202020204" pitchFamily="34" charset="0"/>
              </a:rPr>
              <a:t>B</a:t>
            </a:r>
            <a:r>
              <a:rPr lang="en-US" sz="1000" dirty="0">
                <a:latin typeface="Arial" panose="020B0604020202020204" pitchFamily="34" charset="0"/>
                <a:cs typeface="Arial" panose="020B0604020202020204" pitchFamily="34" charset="0"/>
              </a:rPr>
              <a:t>), and combined emotional granularity (</a:t>
            </a:r>
            <a:r>
              <a:rPr lang="en-US" sz="1000" b="1" dirty="0">
                <a:latin typeface="Arial" panose="020B0604020202020204" pitchFamily="34" charset="0"/>
                <a:cs typeface="Arial" panose="020B0604020202020204" pitchFamily="34" charset="0"/>
              </a:rPr>
              <a:t>C</a:t>
            </a:r>
            <a:r>
              <a:rPr lang="en-US" sz="1000" dirty="0">
                <a:latin typeface="Arial" panose="020B0604020202020204" pitchFamily="34" charset="0"/>
                <a:cs typeface="Arial" panose="020B0604020202020204" pitchFamily="34" charset="0"/>
              </a:rPr>
              <a:t>).</a:t>
            </a:r>
            <a:endParaRPr lang="en-US" sz="1000" b="1" dirty="0">
              <a:latin typeface="Arial" panose="020B0604020202020204" pitchFamily="34" charset="0"/>
              <a:cs typeface="Arial" panose="020B0604020202020204" pitchFamily="34" charset="0"/>
            </a:endParaRPr>
          </a:p>
        </p:txBody>
      </p:sp>
      <p:pic>
        <p:nvPicPr>
          <p:cNvPr id="2" name="Picture 1" descr="A graph of a graph&#10;&#10;Description automatically generated with medium confidence">
            <a:extLst>
              <a:ext uri="{FF2B5EF4-FFF2-40B4-BE49-F238E27FC236}">
                <a16:creationId xmlns:a16="http://schemas.microsoft.com/office/drawing/2014/main" id="{30460601-93EC-6D0D-2BD6-DD5937B69443}"/>
              </a:ext>
            </a:extLst>
          </p:cNvPr>
          <p:cNvPicPr>
            <a:picLocks noChangeAspect="1"/>
          </p:cNvPicPr>
          <p:nvPr/>
        </p:nvPicPr>
        <p:blipFill>
          <a:blip r:embed="rId5"/>
          <a:stretch>
            <a:fillRect/>
          </a:stretch>
        </p:blipFill>
        <p:spPr>
          <a:xfrm>
            <a:off x="0" y="4543268"/>
            <a:ext cx="4300152" cy="3010106"/>
          </a:xfrm>
          <a:prstGeom prst="rect">
            <a:avLst/>
          </a:prstGeom>
        </p:spPr>
      </p:pic>
      <p:sp>
        <p:nvSpPr>
          <p:cNvPr id="3" name="TextBox 2">
            <a:extLst>
              <a:ext uri="{FF2B5EF4-FFF2-40B4-BE49-F238E27FC236}">
                <a16:creationId xmlns:a16="http://schemas.microsoft.com/office/drawing/2014/main" id="{755F7A57-EFF8-5E6C-9BD7-BDB83F076FE1}"/>
              </a:ext>
            </a:extLst>
          </p:cNvPr>
          <p:cNvSpPr txBox="1"/>
          <p:nvPr/>
        </p:nvSpPr>
        <p:spPr>
          <a:xfrm>
            <a:off x="4430268" y="4656239"/>
            <a:ext cx="1219685" cy="2092881"/>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4. </a:t>
            </a:r>
            <a:r>
              <a:rPr lang="en-US" sz="1000" dirty="0">
                <a:latin typeface="Arial" panose="020B0604020202020204" pitchFamily="34" charset="0"/>
                <a:cs typeface="Arial" panose="020B0604020202020204" pitchFamily="34" charset="0"/>
              </a:rPr>
              <a:t> Study 1 average emotional granularity scores split by emotion valence (negative vs. positive) and stimulus type (picture vs. music). Error bars show 95% confidence intervals.</a:t>
            </a:r>
            <a:endParaRPr lang="en-US" sz="1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03586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graph of a line&#10;&#10;Description automatically generated with medium confidence">
            <a:extLst>
              <a:ext uri="{FF2B5EF4-FFF2-40B4-BE49-F238E27FC236}">
                <a16:creationId xmlns:a16="http://schemas.microsoft.com/office/drawing/2014/main" id="{D7018C1F-D44A-6B74-2800-32C86CF91F65}"/>
              </a:ext>
            </a:extLst>
          </p:cNvPr>
          <p:cNvPicPr>
            <a:picLocks noChangeAspect="1"/>
          </p:cNvPicPr>
          <p:nvPr/>
        </p:nvPicPr>
        <p:blipFill>
          <a:blip r:embed="rId2"/>
          <a:stretch>
            <a:fillRect/>
          </a:stretch>
        </p:blipFill>
        <p:spPr>
          <a:xfrm>
            <a:off x="0" y="100582"/>
            <a:ext cx="2978332" cy="2084832"/>
          </a:xfrm>
          <a:prstGeom prst="rect">
            <a:avLst/>
          </a:prstGeom>
        </p:spPr>
      </p:pic>
      <p:pic>
        <p:nvPicPr>
          <p:cNvPr id="18" name="Picture 17" descr="A graph of a line&#10;&#10;Description automatically generated with medium confidence">
            <a:extLst>
              <a:ext uri="{FF2B5EF4-FFF2-40B4-BE49-F238E27FC236}">
                <a16:creationId xmlns:a16="http://schemas.microsoft.com/office/drawing/2014/main" id="{4225AFCD-9A50-A027-6AD3-75119848738A}"/>
              </a:ext>
            </a:extLst>
          </p:cNvPr>
          <p:cNvPicPr>
            <a:picLocks noChangeAspect="1"/>
          </p:cNvPicPr>
          <p:nvPr/>
        </p:nvPicPr>
        <p:blipFill>
          <a:blip r:embed="rId3"/>
          <a:stretch>
            <a:fillRect/>
          </a:stretch>
        </p:blipFill>
        <p:spPr>
          <a:xfrm>
            <a:off x="2965267" y="100582"/>
            <a:ext cx="2978333" cy="2084832"/>
          </a:xfrm>
          <a:prstGeom prst="rect">
            <a:avLst/>
          </a:prstGeom>
        </p:spPr>
      </p:pic>
      <p:sp>
        <p:nvSpPr>
          <p:cNvPr id="19" name="Rectangle 18">
            <a:extLst>
              <a:ext uri="{FF2B5EF4-FFF2-40B4-BE49-F238E27FC236}">
                <a16:creationId xmlns:a16="http://schemas.microsoft.com/office/drawing/2014/main" id="{F2ADA28C-3657-8B3A-DD64-956D39CE8AF4}"/>
              </a:ext>
            </a:extLst>
          </p:cNvPr>
          <p:cNvSpPr/>
          <p:nvPr/>
        </p:nvSpPr>
        <p:spPr>
          <a:xfrm>
            <a:off x="3195702" y="208147"/>
            <a:ext cx="295274" cy="276999"/>
          </a:xfrm>
          <a:prstGeom prst="rect">
            <a:avLst/>
          </a:prstGeom>
          <a:noFill/>
        </p:spPr>
        <p:txBody>
          <a:bodyPr wrap="square" lIns="91440" tIns="45720" rIns="91440" bIns="45720">
            <a:spAutoFit/>
          </a:bodyPr>
          <a:lstStyle/>
          <a:p>
            <a:pPr algn="ctr"/>
            <a:r>
              <a:rPr lang="en-US" sz="1200" b="1" dirty="0">
                <a:ln w="0"/>
                <a:latin typeface="Arial" panose="020B0604020202020204" pitchFamily="34" charset="0"/>
                <a:cs typeface="Arial" panose="020B0604020202020204" pitchFamily="34" charset="0"/>
              </a:rPr>
              <a:t>B</a:t>
            </a:r>
            <a:endParaRPr lang="en-US" sz="1200" b="0" cap="none" spc="0" dirty="0">
              <a:ln w="0"/>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83346FAC-BB52-B943-BF90-65775239F22D}"/>
              </a:ext>
            </a:extLst>
          </p:cNvPr>
          <p:cNvSpPr/>
          <p:nvPr/>
        </p:nvSpPr>
        <p:spPr>
          <a:xfrm>
            <a:off x="230435" y="208147"/>
            <a:ext cx="295274" cy="276999"/>
          </a:xfrm>
          <a:prstGeom prst="rect">
            <a:avLst/>
          </a:prstGeom>
          <a:noFill/>
        </p:spPr>
        <p:txBody>
          <a:bodyPr wrap="square" lIns="91440" tIns="45720" rIns="91440" bIns="45720">
            <a:spAutoFit/>
          </a:bodyPr>
          <a:lstStyle/>
          <a:p>
            <a:pPr algn="ctr"/>
            <a:r>
              <a:rPr lang="en-US" sz="1200" b="1" dirty="0">
                <a:ln w="0"/>
                <a:latin typeface="Arial" panose="020B0604020202020204" pitchFamily="34" charset="0"/>
                <a:cs typeface="Arial" panose="020B0604020202020204" pitchFamily="34" charset="0"/>
              </a:rPr>
              <a:t>A</a:t>
            </a:r>
            <a:endParaRPr lang="en-US" sz="1200" b="1" cap="none" spc="0" dirty="0">
              <a:ln w="0"/>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ABF8E78F-90DC-A822-4AC8-D5920A5E02ED}"/>
              </a:ext>
            </a:extLst>
          </p:cNvPr>
          <p:cNvSpPr txBox="1"/>
          <p:nvPr/>
        </p:nvSpPr>
        <p:spPr>
          <a:xfrm>
            <a:off x="230435" y="2292979"/>
            <a:ext cx="5511996" cy="861774"/>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5. </a:t>
            </a:r>
            <a:r>
              <a:rPr lang="en-US" sz="1000" dirty="0">
                <a:latin typeface="Arial" panose="020B0604020202020204" pitchFamily="34" charset="0"/>
                <a:cs typeface="Arial" panose="020B0604020202020204" pitchFamily="34" charset="0"/>
              </a:rPr>
              <a:t> Study 1 scatter plot of significant positive correlations between </a:t>
            </a:r>
            <a:r>
              <a:rPr lang="en-US" sz="1000" b="1" dirty="0">
                <a:latin typeface="Arial" panose="020B0604020202020204" pitchFamily="34" charset="0"/>
                <a:cs typeface="Arial" panose="020B0604020202020204" pitchFamily="34" charset="0"/>
              </a:rPr>
              <a:t>(A) </a:t>
            </a:r>
            <a:r>
              <a:rPr lang="en-US" sz="1000" dirty="0">
                <a:latin typeface="Arial" panose="020B0604020202020204" pitchFamily="34" charset="0"/>
                <a:cs typeface="Arial" panose="020B0604020202020204" pitchFamily="34" charset="0"/>
              </a:rPr>
              <a:t>negative / </a:t>
            </a:r>
            <a:r>
              <a:rPr lang="en-US" sz="1000" b="1" dirty="0">
                <a:latin typeface="Arial" panose="020B0604020202020204" pitchFamily="34" charset="0"/>
                <a:cs typeface="Arial" panose="020B0604020202020204" pitchFamily="34" charset="0"/>
              </a:rPr>
              <a:t>(B)</a:t>
            </a:r>
            <a:r>
              <a:rPr lang="en-US" sz="1000" dirty="0">
                <a:latin typeface="Arial" panose="020B0604020202020204" pitchFamily="34" charset="0"/>
                <a:cs typeface="Arial" panose="020B0604020202020204" pitchFamily="34" charset="0"/>
              </a:rPr>
              <a:t> combined emotional granularity in response to music and musical emotion discrimination task score.</a:t>
            </a:r>
          </a:p>
          <a:p>
            <a:r>
              <a:rPr lang="en-US" sz="1000" b="1" dirty="0">
                <a:latin typeface="Arial" panose="020B0604020202020204" pitchFamily="34" charset="0"/>
                <a:cs typeface="Arial" panose="020B0604020202020204" pitchFamily="34" charset="0"/>
              </a:rPr>
              <a:t>A. </a:t>
            </a:r>
            <a:r>
              <a:rPr lang="en-US" sz="1000" i="1" dirty="0">
                <a:latin typeface="Arial" panose="020B0604020202020204" pitchFamily="34" charset="0"/>
                <a:cs typeface="Arial" panose="020B0604020202020204" pitchFamily="34" charset="0"/>
              </a:rPr>
              <a:t>r</a:t>
            </a:r>
            <a:r>
              <a:rPr lang="en-US" sz="1000" dirty="0">
                <a:latin typeface="Arial" panose="020B0604020202020204" pitchFamily="34" charset="0"/>
                <a:cs typeface="Arial" panose="020B0604020202020204" pitchFamily="34" charset="0"/>
              </a:rPr>
              <a:t>(58) = .33, </a:t>
            </a:r>
            <a:r>
              <a:rPr lang="en-US" sz="1000" i="1" dirty="0">
                <a:latin typeface="Arial" panose="020B0604020202020204" pitchFamily="34" charset="0"/>
                <a:cs typeface="Arial" panose="020B0604020202020204" pitchFamily="34" charset="0"/>
              </a:rPr>
              <a:t>p </a:t>
            </a:r>
            <a:r>
              <a:rPr lang="en-US" sz="1000" dirty="0">
                <a:latin typeface="Arial" panose="020B0604020202020204" pitchFamily="34" charset="0"/>
                <a:cs typeface="Arial" panose="020B0604020202020204" pitchFamily="34" charset="0"/>
              </a:rPr>
              <a:t>= .014</a:t>
            </a:r>
          </a:p>
          <a:p>
            <a:r>
              <a:rPr lang="en-US" sz="1000" b="1" dirty="0">
                <a:latin typeface="Arial" panose="020B0604020202020204" pitchFamily="34" charset="0"/>
                <a:cs typeface="Arial" panose="020B0604020202020204" pitchFamily="34" charset="0"/>
              </a:rPr>
              <a:t>B. </a:t>
            </a:r>
            <a:r>
              <a:rPr lang="en-US" sz="1000" i="1" dirty="0">
                <a:latin typeface="Arial" panose="020B0604020202020204" pitchFamily="34" charset="0"/>
                <a:cs typeface="Arial" panose="020B0604020202020204" pitchFamily="34" charset="0"/>
              </a:rPr>
              <a:t>r</a:t>
            </a:r>
            <a:r>
              <a:rPr lang="en-US" sz="1000" dirty="0">
                <a:latin typeface="Arial" panose="020B0604020202020204" pitchFamily="34" charset="0"/>
                <a:cs typeface="Arial" panose="020B0604020202020204" pitchFamily="34" charset="0"/>
              </a:rPr>
              <a:t>(58) = .31, </a:t>
            </a:r>
            <a:r>
              <a:rPr lang="en-US" sz="1000" i="1" dirty="0">
                <a:latin typeface="Arial" panose="020B0604020202020204" pitchFamily="34" charset="0"/>
                <a:cs typeface="Arial" panose="020B0604020202020204" pitchFamily="34" charset="0"/>
              </a:rPr>
              <a:t>p </a:t>
            </a:r>
            <a:r>
              <a:rPr lang="en-US" sz="1000" dirty="0">
                <a:latin typeface="Arial" panose="020B0604020202020204" pitchFamily="34" charset="0"/>
                <a:cs typeface="Arial" panose="020B0604020202020204" pitchFamily="34" charset="0"/>
              </a:rPr>
              <a:t>= .019</a:t>
            </a:r>
            <a:endParaRPr lang="en-US" sz="1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74751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9BA0E59-53D3-7733-106F-8B9B5A20D6AB}"/>
              </a:ext>
            </a:extLst>
          </p:cNvPr>
          <p:cNvSpPr txBox="1"/>
          <p:nvPr/>
        </p:nvSpPr>
        <p:spPr>
          <a:xfrm>
            <a:off x="171045" y="2447963"/>
            <a:ext cx="5486236" cy="553998"/>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6. (A) </a:t>
            </a:r>
            <a:r>
              <a:rPr lang="en-US" sz="1000" dirty="0">
                <a:latin typeface="Arial" panose="020B0604020202020204" pitchFamily="34" charset="0"/>
                <a:cs typeface="Arial" panose="020B0604020202020204" pitchFamily="34" charset="0"/>
              </a:rPr>
              <a:t>Right hemisphere Freeview visualization of Destrieux atlas structural parcellation with 148 ROIs (default color labels). </a:t>
            </a:r>
            <a:r>
              <a:rPr lang="en-US" sz="1000" b="1" dirty="0">
                <a:latin typeface="Arial" panose="020B0604020202020204" pitchFamily="34" charset="0"/>
                <a:cs typeface="Arial" panose="020B0604020202020204" pitchFamily="34" charset="0"/>
              </a:rPr>
              <a:t>(B) </a:t>
            </a:r>
            <a:r>
              <a:rPr lang="en-US" sz="1000" dirty="0">
                <a:latin typeface="Arial" panose="020B0604020202020204" pitchFamily="34" charset="0"/>
                <a:cs typeface="Arial" panose="020B0604020202020204" pitchFamily="34" charset="0"/>
              </a:rPr>
              <a:t>Right hemisphere medial view of atlas visualized in </a:t>
            </a:r>
            <a:r>
              <a:rPr lang="en-US" sz="1000" b="1" dirty="0">
                <a:latin typeface="Arial" panose="020B0604020202020204" pitchFamily="34" charset="0"/>
                <a:cs typeface="Arial" panose="020B0604020202020204" pitchFamily="34" charset="0"/>
              </a:rPr>
              <a:t>(A)</a:t>
            </a:r>
            <a:r>
              <a:rPr lang="en-US" sz="1000" dirty="0">
                <a:latin typeface="Arial" panose="020B0604020202020204" pitchFamily="34" charset="0"/>
                <a:cs typeface="Arial" panose="020B0604020202020204" pitchFamily="34" charset="0"/>
              </a:rPr>
              <a:t>.</a:t>
            </a:r>
          </a:p>
        </p:txBody>
      </p:sp>
      <p:pic>
        <p:nvPicPr>
          <p:cNvPr id="3" name="Picture 2" descr="A colorful brain with different colors&#10;&#10;Description automatically generated with medium confidence">
            <a:extLst>
              <a:ext uri="{FF2B5EF4-FFF2-40B4-BE49-F238E27FC236}">
                <a16:creationId xmlns:a16="http://schemas.microsoft.com/office/drawing/2014/main" id="{6B04C9F8-D769-82E4-5D33-C50D74127CE2}"/>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8000" contrast="-25000"/>
                    </a14:imgEffect>
                  </a14:imgLayer>
                </a14:imgProps>
              </a:ext>
            </a:extLst>
          </a:blip>
          <a:srcRect l="27644" r="27884"/>
          <a:stretch/>
        </p:blipFill>
        <p:spPr>
          <a:xfrm>
            <a:off x="3057522" y="423148"/>
            <a:ext cx="2643190" cy="1899829"/>
          </a:xfrm>
          <a:prstGeom prst="rect">
            <a:avLst/>
          </a:prstGeom>
        </p:spPr>
      </p:pic>
      <p:pic>
        <p:nvPicPr>
          <p:cNvPr id="8" name="Picture 7" descr="A colorful object with black background&#10;&#10;Description automatically generated">
            <a:extLst>
              <a:ext uri="{FF2B5EF4-FFF2-40B4-BE49-F238E27FC236}">
                <a16:creationId xmlns:a16="http://schemas.microsoft.com/office/drawing/2014/main" id="{9E392DB7-20AA-6D94-180E-EF07567A01D0}"/>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4000"/>
                    </a14:imgEffect>
                  </a14:imgLayer>
                </a14:imgProps>
              </a:ext>
            </a:extLst>
          </a:blip>
          <a:srcRect l="27404" r="28125"/>
          <a:stretch/>
        </p:blipFill>
        <p:spPr>
          <a:xfrm>
            <a:off x="270974" y="423148"/>
            <a:ext cx="2643189" cy="1899829"/>
          </a:xfrm>
          <a:prstGeom prst="rect">
            <a:avLst/>
          </a:prstGeom>
        </p:spPr>
      </p:pic>
      <p:pic>
        <p:nvPicPr>
          <p:cNvPr id="10" name="Picture 9" descr="A colorful object with black background&#10;&#10;Description automatically generated">
            <a:extLst>
              <a:ext uri="{FF2B5EF4-FFF2-40B4-BE49-F238E27FC236}">
                <a16:creationId xmlns:a16="http://schemas.microsoft.com/office/drawing/2014/main" id="{DA5A33B9-619F-E97E-8FD3-10ACACBAFAA0}"/>
              </a:ext>
            </a:extLst>
          </p:cNvPr>
          <p:cNvPicPr>
            <a:picLocks noChangeAspect="1"/>
          </p:cNvPicPr>
          <p:nvPr/>
        </p:nvPicPr>
        <p:blipFill>
          <a:blip r:embed="rId7">
            <a:extLst>
              <a:ext uri="{BEBA8EAE-BF5A-486C-A8C5-ECC9F3942E4B}">
                <a14:imgProps xmlns:a14="http://schemas.microsoft.com/office/drawing/2010/main">
                  <a14:imgLayer r:embed="rId8">
                    <a14:imgEffect>
                      <a14:sharpenSoften amount="85000"/>
                    </a14:imgEffect>
                    <a14:imgEffect>
                      <a14:brightnessContrast bright="25000" contrast="-20000"/>
                    </a14:imgEffect>
                  </a14:imgLayer>
                </a14:imgProps>
              </a:ext>
            </a:extLst>
          </a:blip>
          <a:srcRect l="28846" r="28366"/>
          <a:stretch/>
        </p:blipFill>
        <p:spPr>
          <a:xfrm>
            <a:off x="390525" y="3164885"/>
            <a:ext cx="2543175" cy="1899829"/>
          </a:xfrm>
          <a:prstGeom prst="rect">
            <a:avLst/>
          </a:prstGeom>
        </p:spPr>
      </p:pic>
      <p:pic>
        <p:nvPicPr>
          <p:cNvPr id="12" name="Picture 11" descr="A colorful object with a black background&#10;&#10;Description automatically generated">
            <a:extLst>
              <a:ext uri="{FF2B5EF4-FFF2-40B4-BE49-F238E27FC236}">
                <a16:creationId xmlns:a16="http://schemas.microsoft.com/office/drawing/2014/main" id="{6DA361A2-301F-38B1-C4F8-90783BC9C628}"/>
              </a:ext>
            </a:extLst>
          </p:cNvPr>
          <p:cNvPicPr>
            <a:picLocks noChangeAspect="1"/>
          </p:cNvPicPr>
          <p:nvPr/>
        </p:nvPicPr>
        <p:blipFill>
          <a:blip r:embed="rId9">
            <a:extLst>
              <a:ext uri="{BEBA8EAE-BF5A-486C-A8C5-ECC9F3942E4B}">
                <a14:imgProps xmlns:a14="http://schemas.microsoft.com/office/drawing/2010/main">
                  <a14:imgLayer r:embed="rId10">
                    <a14:imgEffect>
                      <a14:sharpenSoften amount="85000"/>
                    </a14:imgEffect>
                    <a14:imgEffect>
                      <a14:brightnessContrast bright="25000" contrast="-20000"/>
                    </a14:imgEffect>
                  </a14:imgLayer>
                </a14:imgProps>
              </a:ext>
            </a:extLst>
          </a:blip>
          <a:srcRect l="28372" r="28839"/>
          <a:stretch/>
        </p:blipFill>
        <p:spPr>
          <a:xfrm>
            <a:off x="3017382" y="3164885"/>
            <a:ext cx="2543175" cy="1899829"/>
          </a:xfrm>
          <a:prstGeom prst="rect">
            <a:avLst/>
          </a:prstGeom>
        </p:spPr>
      </p:pic>
      <p:sp>
        <p:nvSpPr>
          <p:cNvPr id="14" name="TextBox 13">
            <a:extLst>
              <a:ext uri="{FF2B5EF4-FFF2-40B4-BE49-F238E27FC236}">
                <a16:creationId xmlns:a16="http://schemas.microsoft.com/office/drawing/2014/main" id="{568C7B3A-757D-D8C2-7CD3-C07BD1BD895D}"/>
              </a:ext>
            </a:extLst>
          </p:cNvPr>
          <p:cNvSpPr txBox="1"/>
          <p:nvPr/>
        </p:nvSpPr>
        <p:spPr>
          <a:xfrm>
            <a:off x="171045" y="5214188"/>
            <a:ext cx="5486236" cy="861774"/>
          </a:xfrm>
          <a:prstGeom prst="rect">
            <a:avLst/>
          </a:prstGeom>
          <a:noFill/>
        </p:spPr>
        <p:txBody>
          <a:bodyPr wrap="square">
            <a:spAutoFit/>
          </a:bodyPr>
          <a:lstStyle/>
          <a:p>
            <a:r>
              <a:rPr lang="en-US" sz="1000" b="1" dirty="0">
                <a:latin typeface="Arial" panose="020B0604020202020204" pitchFamily="34" charset="0"/>
                <a:cs typeface="Arial" panose="020B0604020202020204" pitchFamily="34" charset="0"/>
              </a:rPr>
              <a:t>Figure 7. </a:t>
            </a:r>
            <a:r>
              <a:rPr lang="en-US" sz="1000" dirty="0">
                <a:latin typeface="Arial" panose="020B0604020202020204" pitchFamily="34" charset="0"/>
                <a:cs typeface="Arial" panose="020B0604020202020204" pitchFamily="34" charset="0"/>
              </a:rPr>
              <a:t>ROIs from Destrieux atlas: (1) Pars opercularis (BA44) (magenta), (2) pars triangularis (BA45) (green), (3) pars orbitalis (purple), (4) long insular gyrus and central sulcus of the insula (blue), (5) superior segment of the circular sulcus of the insula (cyan), (6) lateral orbital sulcus (orange), (7) orbital gyri (red), (8) H-shaped orbital sulci (yellow) of the </a:t>
            </a:r>
            <a:r>
              <a:rPr lang="en-US" sz="1000" b="1" dirty="0">
                <a:latin typeface="Arial" panose="020B0604020202020204" pitchFamily="34" charset="0"/>
                <a:cs typeface="Arial" panose="020B0604020202020204" pitchFamily="34" charset="0"/>
              </a:rPr>
              <a:t>(A) </a:t>
            </a:r>
            <a:r>
              <a:rPr lang="en-US" sz="1000" dirty="0">
                <a:latin typeface="Arial" panose="020B0604020202020204" pitchFamily="34" charset="0"/>
                <a:cs typeface="Arial" panose="020B0604020202020204" pitchFamily="34" charset="0"/>
              </a:rPr>
              <a:t>left hemisphere and </a:t>
            </a:r>
            <a:r>
              <a:rPr lang="en-US" sz="1000" b="1" dirty="0">
                <a:latin typeface="Arial" panose="020B0604020202020204" pitchFamily="34" charset="0"/>
                <a:cs typeface="Arial" panose="020B0604020202020204" pitchFamily="34" charset="0"/>
              </a:rPr>
              <a:t>(B)</a:t>
            </a:r>
            <a:r>
              <a:rPr lang="en-US" sz="1000" dirty="0">
                <a:latin typeface="Arial" panose="020B0604020202020204" pitchFamily="34" charset="0"/>
                <a:cs typeface="Arial" panose="020B0604020202020204" pitchFamily="34" charset="0"/>
              </a:rPr>
              <a:t> right hemisphere.</a:t>
            </a:r>
          </a:p>
        </p:txBody>
      </p:sp>
      <p:sp>
        <p:nvSpPr>
          <p:cNvPr id="15" name="Rectangle 14">
            <a:extLst>
              <a:ext uri="{FF2B5EF4-FFF2-40B4-BE49-F238E27FC236}">
                <a16:creationId xmlns:a16="http://schemas.microsoft.com/office/drawing/2014/main" id="{87D77FB8-65A4-6A59-1CCE-0DDBA4BA1B3D}"/>
              </a:ext>
            </a:extLst>
          </p:cNvPr>
          <p:cNvSpPr/>
          <p:nvPr/>
        </p:nvSpPr>
        <p:spPr>
          <a:xfrm>
            <a:off x="242888" y="423148"/>
            <a:ext cx="295274" cy="276999"/>
          </a:xfrm>
          <a:prstGeom prst="rect">
            <a:avLst/>
          </a:prstGeom>
          <a:noFill/>
        </p:spPr>
        <p:txBody>
          <a:bodyPr wrap="none" lIns="91440" tIns="45720" rIns="91440" bIns="45720">
            <a:spAutoFit/>
          </a:bodyPr>
          <a:lstStyle/>
          <a:p>
            <a:pPr algn="ctr"/>
            <a:r>
              <a:rPr lang="en-US" sz="1200" b="1" dirty="0">
                <a:ln w="0"/>
                <a:solidFill>
                  <a:schemeClr val="bg1"/>
                </a:solidFill>
                <a:latin typeface="Arial" panose="020B0604020202020204" pitchFamily="34" charset="0"/>
                <a:cs typeface="Arial" panose="020B0604020202020204" pitchFamily="34" charset="0"/>
              </a:rPr>
              <a:t>A</a:t>
            </a:r>
            <a:endParaRPr lang="en-US" sz="1200" b="1" cap="none" spc="0" dirty="0">
              <a:ln w="0"/>
              <a:solidFill>
                <a:schemeClr val="bg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47EB7E1C-15E6-58EE-71C8-E027AE134849}"/>
              </a:ext>
            </a:extLst>
          </p:cNvPr>
          <p:cNvSpPr/>
          <p:nvPr/>
        </p:nvSpPr>
        <p:spPr>
          <a:xfrm>
            <a:off x="3057522" y="423148"/>
            <a:ext cx="295274" cy="276999"/>
          </a:xfrm>
          <a:prstGeom prst="rect">
            <a:avLst/>
          </a:prstGeom>
          <a:noFill/>
        </p:spPr>
        <p:txBody>
          <a:bodyPr wrap="none" lIns="91440" tIns="45720" rIns="91440" bIns="45720">
            <a:spAutoFit/>
          </a:bodyPr>
          <a:lstStyle/>
          <a:p>
            <a:pPr algn="ctr"/>
            <a:r>
              <a:rPr lang="en-US" sz="1200" b="1" dirty="0">
                <a:ln w="0"/>
                <a:solidFill>
                  <a:schemeClr val="bg1"/>
                </a:solidFill>
                <a:latin typeface="Arial" panose="020B0604020202020204" pitchFamily="34" charset="0"/>
                <a:cs typeface="Arial" panose="020B0604020202020204" pitchFamily="34" charset="0"/>
              </a:rPr>
              <a:t>B</a:t>
            </a:r>
            <a:endParaRPr lang="en-US" sz="1200" b="0" cap="none" spc="0" dirty="0">
              <a:ln w="0"/>
              <a:solidFill>
                <a:schemeClr val="bg1"/>
              </a:solidFill>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8879A0EB-2BCD-63E0-AC73-4058DD414F38}"/>
              </a:ext>
            </a:extLst>
          </p:cNvPr>
          <p:cNvSpPr/>
          <p:nvPr/>
        </p:nvSpPr>
        <p:spPr>
          <a:xfrm>
            <a:off x="390525" y="3164885"/>
            <a:ext cx="295274" cy="276999"/>
          </a:xfrm>
          <a:prstGeom prst="rect">
            <a:avLst/>
          </a:prstGeom>
          <a:noFill/>
        </p:spPr>
        <p:txBody>
          <a:bodyPr wrap="none" lIns="91440" tIns="45720" rIns="91440" bIns="45720">
            <a:spAutoFit/>
          </a:bodyPr>
          <a:lstStyle/>
          <a:p>
            <a:pPr algn="ctr"/>
            <a:r>
              <a:rPr lang="en-US" sz="1200" b="1" dirty="0">
                <a:ln w="0"/>
                <a:solidFill>
                  <a:schemeClr val="bg1"/>
                </a:solidFill>
                <a:latin typeface="Arial" panose="020B0604020202020204" pitchFamily="34" charset="0"/>
                <a:cs typeface="Arial" panose="020B0604020202020204" pitchFamily="34" charset="0"/>
              </a:rPr>
              <a:t>A</a:t>
            </a:r>
            <a:endParaRPr lang="en-US" sz="1200" b="1" cap="none" spc="0" dirty="0">
              <a:ln w="0"/>
              <a:solidFill>
                <a:schemeClr val="bg1"/>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48A4D2ED-4A36-3831-BAAA-545259023925}"/>
              </a:ext>
            </a:extLst>
          </p:cNvPr>
          <p:cNvSpPr/>
          <p:nvPr/>
        </p:nvSpPr>
        <p:spPr>
          <a:xfrm>
            <a:off x="3017382" y="3168625"/>
            <a:ext cx="295274" cy="276999"/>
          </a:xfrm>
          <a:prstGeom prst="rect">
            <a:avLst/>
          </a:prstGeom>
          <a:noFill/>
        </p:spPr>
        <p:txBody>
          <a:bodyPr wrap="none" lIns="91440" tIns="45720" rIns="91440" bIns="45720">
            <a:spAutoFit/>
          </a:bodyPr>
          <a:lstStyle/>
          <a:p>
            <a:pPr algn="ctr"/>
            <a:r>
              <a:rPr lang="en-US" sz="1200" b="1" dirty="0">
                <a:ln w="0"/>
                <a:solidFill>
                  <a:schemeClr val="bg1"/>
                </a:solidFill>
                <a:latin typeface="Arial" panose="020B0604020202020204" pitchFamily="34" charset="0"/>
                <a:cs typeface="Arial" panose="020B0604020202020204" pitchFamily="34" charset="0"/>
              </a:rPr>
              <a:t>B</a:t>
            </a:r>
            <a:endParaRPr lang="en-US" sz="1200" b="0" cap="none" spc="0" dirty="0">
              <a:ln w="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71936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D90A49-8F52-6300-E87A-7E2396DBCF35}"/>
            </a:ext>
          </a:extLst>
        </p:cNvPr>
        <p:cNvGrpSpPr/>
        <p:nvPr/>
      </p:nvGrpSpPr>
      <p:grpSpPr>
        <a:xfrm>
          <a:off x="0" y="0"/>
          <a:ext cx="0" cy="0"/>
          <a:chOff x="0" y="0"/>
          <a:chExt cx="0" cy="0"/>
        </a:xfrm>
      </p:grpSpPr>
      <p:pic>
        <p:nvPicPr>
          <p:cNvPr id="25" name="Picture 24">
            <a:extLst>
              <a:ext uri="{FF2B5EF4-FFF2-40B4-BE49-F238E27FC236}">
                <a16:creationId xmlns:a16="http://schemas.microsoft.com/office/drawing/2014/main" id="{D3DF2982-88D6-F9B4-89E3-3AABED45A588}"/>
              </a:ext>
            </a:extLst>
          </p:cNvPr>
          <p:cNvPicPr>
            <a:picLocks noChangeAspect="1"/>
          </p:cNvPicPr>
          <p:nvPr/>
        </p:nvPicPr>
        <p:blipFill>
          <a:blip r:embed="rId2"/>
          <a:srcRect/>
          <a:stretch/>
        </p:blipFill>
        <p:spPr>
          <a:xfrm>
            <a:off x="0" y="2287866"/>
            <a:ext cx="2971800" cy="2080259"/>
          </a:xfrm>
          <a:prstGeom prst="rect">
            <a:avLst/>
          </a:prstGeom>
        </p:spPr>
      </p:pic>
      <p:pic>
        <p:nvPicPr>
          <p:cNvPr id="27" name="Picture 26">
            <a:extLst>
              <a:ext uri="{FF2B5EF4-FFF2-40B4-BE49-F238E27FC236}">
                <a16:creationId xmlns:a16="http://schemas.microsoft.com/office/drawing/2014/main" id="{C9208E37-9B04-330C-1627-3F3DBAB7F3C1}"/>
              </a:ext>
            </a:extLst>
          </p:cNvPr>
          <p:cNvPicPr>
            <a:picLocks noChangeAspect="1"/>
          </p:cNvPicPr>
          <p:nvPr/>
        </p:nvPicPr>
        <p:blipFill>
          <a:blip r:embed="rId3"/>
          <a:srcRect/>
          <a:stretch/>
        </p:blipFill>
        <p:spPr>
          <a:xfrm>
            <a:off x="0" y="105690"/>
            <a:ext cx="2971800" cy="2080259"/>
          </a:xfrm>
          <a:prstGeom prst="rect">
            <a:avLst/>
          </a:prstGeom>
        </p:spPr>
      </p:pic>
      <p:pic>
        <p:nvPicPr>
          <p:cNvPr id="29" name="Picture 28">
            <a:extLst>
              <a:ext uri="{FF2B5EF4-FFF2-40B4-BE49-F238E27FC236}">
                <a16:creationId xmlns:a16="http://schemas.microsoft.com/office/drawing/2014/main" id="{2CD98127-FC8F-3696-C516-04C45F861BD8}"/>
              </a:ext>
            </a:extLst>
          </p:cNvPr>
          <p:cNvPicPr>
            <a:picLocks noChangeAspect="1"/>
          </p:cNvPicPr>
          <p:nvPr/>
        </p:nvPicPr>
        <p:blipFill>
          <a:blip r:embed="rId4"/>
          <a:srcRect/>
          <a:stretch/>
        </p:blipFill>
        <p:spPr>
          <a:xfrm>
            <a:off x="2971800" y="105690"/>
            <a:ext cx="2971800" cy="2080259"/>
          </a:xfrm>
          <a:prstGeom prst="rect">
            <a:avLst/>
          </a:prstGeom>
        </p:spPr>
      </p:pic>
      <p:sp>
        <p:nvSpPr>
          <p:cNvPr id="39" name="Rectangle 38">
            <a:extLst>
              <a:ext uri="{FF2B5EF4-FFF2-40B4-BE49-F238E27FC236}">
                <a16:creationId xmlns:a16="http://schemas.microsoft.com/office/drawing/2014/main" id="{FC8A6408-1EB5-27AD-CFC5-47E4627BB7E3}"/>
              </a:ext>
            </a:extLst>
          </p:cNvPr>
          <p:cNvSpPr/>
          <p:nvPr/>
        </p:nvSpPr>
        <p:spPr>
          <a:xfrm>
            <a:off x="241783" y="207607"/>
            <a:ext cx="293671" cy="276999"/>
          </a:xfrm>
          <a:prstGeom prst="rect">
            <a:avLst/>
          </a:prstGeom>
          <a:noFill/>
        </p:spPr>
        <p:txBody>
          <a:bodyPr wrap="none" lIns="91440" tIns="45720" rIns="91440" bIns="45720">
            <a:spAutoFit/>
          </a:bodyPr>
          <a:lstStyle/>
          <a:p>
            <a:pPr algn="ctr"/>
            <a:r>
              <a:rPr lang="en-US" sz="1200" b="1" dirty="0">
                <a:ln w="0"/>
                <a:latin typeface="Arial" panose="020B0604020202020204" pitchFamily="34" charset="0"/>
                <a:cs typeface="Arial" panose="020B0604020202020204" pitchFamily="34" charset="0"/>
              </a:rPr>
              <a:t>A</a:t>
            </a:r>
            <a:endParaRPr lang="en-US" sz="1200" b="1" cap="none" spc="0" dirty="0">
              <a:ln w="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FBB05AA-225D-AFE3-C03E-4527FA02C525}"/>
              </a:ext>
            </a:extLst>
          </p:cNvPr>
          <p:cNvSpPr/>
          <p:nvPr/>
        </p:nvSpPr>
        <p:spPr>
          <a:xfrm>
            <a:off x="3212781" y="235230"/>
            <a:ext cx="295274" cy="276999"/>
          </a:xfrm>
          <a:prstGeom prst="rect">
            <a:avLst/>
          </a:prstGeom>
          <a:noFill/>
        </p:spPr>
        <p:txBody>
          <a:bodyPr wrap="none" lIns="91440" tIns="45720" rIns="91440" bIns="45720">
            <a:spAutoFit/>
          </a:bodyPr>
          <a:lstStyle/>
          <a:p>
            <a:pPr algn="ctr"/>
            <a:r>
              <a:rPr lang="en-US" sz="1200" b="1" cap="none" spc="0" dirty="0">
                <a:ln w="0"/>
                <a:latin typeface="Arial" panose="020B0604020202020204" pitchFamily="34" charset="0"/>
                <a:cs typeface="Arial" panose="020B0604020202020204" pitchFamily="34" charset="0"/>
              </a:rPr>
              <a:t>B</a:t>
            </a:r>
          </a:p>
        </p:txBody>
      </p:sp>
      <p:sp>
        <p:nvSpPr>
          <p:cNvPr id="41" name="Rectangle 40">
            <a:extLst>
              <a:ext uri="{FF2B5EF4-FFF2-40B4-BE49-F238E27FC236}">
                <a16:creationId xmlns:a16="http://schemas.microsoft.com/office/drawing/2014/main" id="{BAAFF891-CA8A-FF70-E4C1-C7B9F260BE5F}"/>
              </a:ext>
            </a:extLst>
          </p:cNvPr>
          <p:cNvSpPr/>
          <p:nvPr/>
        </p:nvSpPr>
        <p:spPr>
          <a:xfrm>
            <a:off x="240980" y="2407881"/>
            <a:ext cx="295274" cy="276999"/>
          </a:xfrm>
          <a:prstGeom prst="rect">
            <a:avLst/>
          </a:prstGeom>
          <a:noFill/>
        </p:spPr>
        <p:txBody>
          <a:bodyPr wrap="none" lIns="91440" tIns="45720" rIns="91440" bIns="45720">
            <a:spAutoFit/>
          </a:bodyPr>
          <a:lstStyle/>
          <a:p>
            <a:pPr algn="ctr"/>
            <a:r>
              <a:rPr lang="en-US" sz="1200" b="1" dirty="0">
                <a:ln w="0"/>
                <a:latin typeface="Arial" panose="020B0604020202020204" pitchFamily="34" charset="0"/>
                <a:cs typeface="Arial" panose="020B0604020202020204" pitchFamily="34" charset="0"/>
              </a:rPr>
              <a:t>C</a:t>
            </a:r>
            <a:endParaRPr lang="en-US" sz="1200" b="1" cap="none" spc="0" dirty="0">
              <a:ln w="0"/>
              <a:latin typeface="Arial" panose="020B0604020202020204" pitchFamily="34" charset="0"/>
              <a:cs typeface="Arial" panose="020B0604020202020204" pitchFamily="34" charset="0"/>
            </a:endParaRPr>
          </a:p>
        </p:txBody>
      </p:sp>
      <p:sp>
        <p:nvSpPr>
          <p:cNvPr id="42" name="TextBox 41">
            <a:extLst>
              <a:ext uri="{FF2B5EF4-FFF2-40B4-BE49-F238E27FC236}">
                <a16:creationId xmlns:a16="http://schemas.microsoft.com/office/drawing/2014/main" id="{43AFFFC0-7AE7-E275-20FF-D40992E72A0F}"/>
              </a:ext>
            </a:extLst>
          </p:cNvPr>
          <p:cNvSpPr txBox="1"/>
          <p:nvPr/>
        </p:nvSpPr>
        <p:spPr>
          <a:xfrm>
            <a:off x="3059998" y="2315489"/>
            <a:ext cx="2764730" cy="707886"/>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8.  </a:t>
            </a:r>
            <a:r>
              <a:rPr lang="en-US" sz="1000" dirty="0">
                <a:latin typeface="Arial" panose="020B0604020202020204" pitchFamily="34" charset="0"/>
                <a:cs typeface="Arial" panose="020B0604020202020204" pitchFamily="34" charset="0"/>
              </a:rPr>
              <a:t>Study 2 scatter plots of correlations between granularity scores for positive emotions (</a:t>
            </a:r>
            <a:r>
              <a:rPr lang="en-US" sz="1000" b="1" dirty="0">
                <a:latin typeface="Arial" panose="020B0604020202020204" pitchFamily="34" charset="0"/>
                <a:cs typeface="Arial" panose="020B0604020202020204" pitchFamily="34" charset="0"/>
              </a:rPr>
              <a:t>A</a:t>
            </a:r>
            <a:r>
              <a:rPr lang="en-US" sz="1000" dirty="0">
                <a:latin typeface="Arial" panose="020B0604020202020204" pitchFamily="34" charset="0"/>
                <a:cs typeface="Arial" panose="020B0604020202020204" pitchFamily="34" charset="0"/>
              </a:rPr>
              <a:t>), negative emotions (</a:t>
            </a:r>
            <a:r>
              <a:rPr lang="en-US" sz="1000" b="1" dirty="0">
                <a:latin typeface="Arial" panose="020B0604020202020204" pitchFamily="34" charset="0"/>
                <a:cs typeface="Arial" panose="020B0604020202020204" pitchFamily="34" charset="0"/>
              </a:rPr>
              <a:t>B</a:t>
            </a:r>
            <a:r>
              <a:rPr lang="en-US" sz="1000" dirty="0">
                <a:latin typeface="Arial" panose="020B0604020202020204" pitchFamily="34" charset="0"/>
                <a:cs typeface="Arial" panose="020B0604020202020204" pitchFamily="34" charset="0"/>
              </a:rPr>
              <a:t>), and combined emotional granularity (</a:t>
            </a:r>
            <a:r>
              <a:rPr lang="en-US" sz="1000" b="1" dirty="0">
                <a:latin typeface="Arial" panose="020B0604020202020204" pitchFamily="34" charset="0"/>
                <a:cs typeface="Arial" panose="020B0604020202020204" pitchFamily="34" charset="0"/>
              </a:rPr>
              <a:t>C</a:t>
            </a:r>
            <a:r>
              <a:rPr lang="en-US" sz="1000" dirty="0">
                <a:latin typeface="Arial" panose="020B0604020202020204" pitchFamily="34" charset="0"/>
                <a:cs typeface="Arial" panose="020B0604020202020204" pitchFamily="34" charset="0"/>
              </a:rPr>
              <a:t>).</a:t>
            </a:r>
            <a:endParaRPr lang="en-US" sz="1000" b="1"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92E75F9D-2EA1-37DB-B179-BF143332C344}"/>
              </a:ext>
            </a:extLst>
          </p:cNvPr>
          <p:cNvPicPr>
            <a:picLocks noChangeAspect="1"/>
          </p:cNvPicPr>
          <p:nvPr/>
        </p:nvPicPr>
        <p:blipFill>
          <a:blip r:embed="rId5"/>
          <a:srcRect/>
          <a:stretch/>
        </p:blipFill>
        <p:spPr>
          <a:xfrm>
            <a:off x="0" y="4538599"/>
            <a:ext cx="4300151" cy="3010106"/>
          </a:xfrm>
          <a:prstGeom prst="rect">
            <a:avLst/>
          </a:prstGeom>
        </p:spPr>
      </p:pic>
      <p:sp>
        <p:nvSpPr>
          <p:cNvPr id="5" name="TextBox 4">
            <a:extLst>
              <a:ext uri="{FF2B5EF4-FFF2-40B4-BE49-F238E27FC236}">
                <a16:creationId xmlns:a16="http://schemas.microsoft.com/office/drawing/2014/main" id="{6C1EFD0C-5A76-2F6F-8EC2-CB9E9E0AE96B}"/>
              </a:ext>
            </a:extLst>
          </p:cNvPr>
          <p:cNvSpPr txBox="1"/>
          <p:nvPr/>
        </p:nvSpPr>
        <p:spPr>
          <a:xfrm>
            <a:off x="4442363" y="4675759"/>
            <a:ext cx="1204317" cy="2092881"/>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9. </a:t>
            </a:r>
            <a:r>
              <a:rPr lang="en-US" sz="1000" dirty="0">
                <a:latin typeface="Arial" panose="020B0604020202020204" pitchFamily="34" charset="0"/>
                <a:cs typeface="Arial" panose="020B0604020202020204" pitchFamily="34" charset="0"/>
              </a:rPr>
              <a:t> Study 2 average emotional granularity scores split by emotion valence (negative vs. positive) and stimulus type (picture vs. music). Error bars show 95% confidence intervals.</a:t>
            </a:r>
            <a:endParaRPr lang="en-US" sz="1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13301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ACD282-8255-5828-F6C7-3A9940915A9A}"/>
            </a:ext>
          </a:extLst>
        </p:cNvPr>
        <p:cNvGrpSpPr/>
        <p:nvPr/>
      </p:nvGrpSpPr>
      <p:grpSpPr>
        <a:xfrm>
          <a:off x="0" y="0"/>
          <a:ext cx="0" cy="0"/>
          <a:chOff x="0" y="0"/>
          <a:chExt cx="0" cy="0"/>
        </a:xfrm>
      </p:grpSpPr>
      <p:sp>
        <p:nvSpPr>
          <p:cNvPr id="21" name="TextBox 20">
            <a:extLst>
              <a:ext uri="{FF2B5EF4-FFF2-40B4-BE49-F238E27FC236}">
                <a16:creationId xmlns:a16="http://schemas.microsoft.com/office/drawing/2014/main" id="{E1AFC08D-9E7A-3E88-2430-82B920BA330D}"/>
              </a:ext>
            </a:extLst>
          </p:cNvPr>
          <p:cNvSpPr txBox="1"/>
          <p:nvPr/>
        </p:nvSpPr>
        <p:spPr>
          <a:xfrm>
            <a:off x="3947629" y="343981"/>
            <a:ext cx="1763912" cy="1477328"/>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10.  </a:t>
            </a:r>
            <a:r>
              <a:rPr lang="en-US" sz="1000" dirty="0">
                <a:latin typeface="Arial" panose="020B0604020202020204" pitchFamily="34" charset="0"/>
                <a:cs typeface="Arial" panose="020B0604020202020204" pitchFamily="34" charset="0"/>
              </a:rPr>
              <a:t>Study 2 scatter plot showing positive correlation between right hemisphere Area 45 (pars triangularis) cortical thickness and negative emotional granularity in response to music,</a:t>
            </a:r>
          </a:p>
          <a:p>
            <a:r>
              <a:rPr lang="en-US" sz="1000" i="1" dirty="0">
                <a:latin typeface="Arial" panose="020B0604020202020204" pitchFamily="34" charset="0"/>
                <a:cs typeface="Arial" panose="020B0604020202020204" pitchFamily="34" charset="0"/>
              </a:rPr>
              <a:t>r</a:t>
            </a:r>
            <a:r>
              <a:rPr lang="en-US" sz="1000" dirty="0">
                <a:latin typeface="Arial" panose="020B0604020202020204" pitchFamily="34" charset="0"/>
                <a:cs typeface="Arial" panose="020B0604020202020204" pitchFamily="34" charset="0"/>
              </a:rPr>
              <a:t>(48) = .28, </a:t>
            </a:r>
            <a:r>
              <a:rPr lang="en-US" sz="1000" i="1" dirty="0">
                <a:latin typeface="Arial" panose="020B0604020202020204" pitchFamily="34" charset="0"/>
                <a:cs typeface="Arial" panose="020B0604020202020204" pitchFamily="34" charset="0"/>
              </a:rPr>
              <a:t>p </a:t>
            </a:r>
            <a:r>
              <a:rPr lang="en-US" sz="1000" dirty="0">
                <a:latin typeface="Arial" panose="020B0604020202020204" pitchFamily="34" charset="0"/>
                <a:cs typeface="Arial" panose="020B0604020202020204" pitchFamily="34" charset="0"/>
              </a:rPr>
              <a:t>= .047.</a:t>
            </a:r>
            <a:endParaRPr lang="en-US" sz="1000" b="1" dirty="0">
              <a:latin typeface="Arial" panose="020B0604020202020204" pitchFamily="34" charset="0"/>
              <a:cs typeface="Arial" panose="020B0604020202020204" pitchFamily="34" charset="0"/>
            </a:endParaRPr>
          </a:p>
        </p:txBody>
      </p:sp>
      <p:pic>
        <p:nvPicPr>
          <p:cNvPr id="3" name="Picture 2" descr="A graph of a graph with a line&#10;&#10;Description automatically generated with medium confidence">
            <a:extLst>
              <a:ext uri="{FF2B5EF4-FFF2-40B4-BE49-F238E27FC236}">
                <a16:creationId xmlns:a16="http://schemas.microsoft.com/office/drawing/2014/main" id="{23873506-89C4-E087-E783-B5AC79D58F4B}"/>
              </a:ext>
            </a:extLst>
          </p:cNvPr>
          <p:cNvPicPr>
            <a:picLocks noChangeAspect="1"/>
          </p:cNvPicPr>
          <p:nvPr/>
        </p:nvPicPr>
        <p:blipFill>
          <a:blip r:embed="rId2"/>
          <a:stretch>
            <a:fillRect/>
          </a:stretch>
        </p:blipFill>
        <p:spPr>
          <a:xfrm>
            <a:off x="198518" y="176854"/>
            <a:ext cx="3704635" cy="2593245"/>
          </a:xfrm>
          <a:prstGeom prst="rect">
            <a:avLst/>
          </a:prstGeom>
        </p:spPr>
      </p:pic>
      <p:sp>
        <p:nvSpPr>
          <p:cNvPr id="4" name="TextBox 3">
            <a:extLst>
              <a:ext uri="{FF2B5EF4-FFF2-40B4-BE49-F238E27FC236}">
                <a16:creationId xmlns:a16="http://schemas.microsoft.com/office/drawing/2014/main" id="{0B018CCF-A2F0-20BC-75D1-25991D423192}"/>
              </a:ext>
            </a:extLst>
          </p:cNvPr>
          <p:cNvSpPr txBox="1"/>
          <p:nvPr/>
        </p:nvSpPr>
        <p:spPr>
          <a:xfrm>
            <a:off x="3176920" y="2998601"/>
            <a:ext cx="2044303" cy="861774"/>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Figure 11.  </a:t>
            </a:r>
            <a:r>
              <a:rPr lang="en-US" sz="1000" dirty="0">
                <a:latin typeface="Arial" panose="020B0604020202020204" pitchFamily="34" charset="0"/>
                <a:cs typeface="Arial" panose="020B0604020202020204" pitchFamily="34" charset="0"/>
              </a:rPr>
              <a:t>Right pars triangularis (BA45) (green) and pars opercularis (BA44) (magenta) from Destrieux atlas parcellation.</a:t>
            </a:r>
            <a:endParaRPr lang="en-US" sz="1000" b="1" dirty="0">
              <a:latin typeface="Arial" panose="020B0604020202020204" pitchFamily="34" charset="0"/>
              <a:cs typeface="Arial" panose="020B0604020202020204" pitchFamily="34" charset="0"/>
            </a:endParaRPr>
          </a:p>
        </p:txBody>
      </p:sp>
      <p:pic>
        <p:nvPicPr>
          <p:cNvPr id="9" name="Picture 8" descr="A grey and pink camouflaged object&#10;&#10;Description automatically generated">
            <a:extLst>
              <a:ext uri="{FF2B5EF4-FFF2-40B4-BE49-F238E27FC236}">
                <a16:creationId xmlns:a16="http://schemas.microsoft.com/office/drawing/2014/main" id="{9DC85CEA-F20B-4096-8175-7D8F80458A57}"/>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85000"/>
                    </a14:imgEffect>
                    <a14:imgEffect>
                      <a14:brightnessContrast bright="25000" contrast="-20000"/>
                    </a14:imgEffect>
                  </a14:imgLayer>
                </a14:imgProps>
              </a:ext>
            </a:extLst>
          </a:blip>
          <a:srcRect l="27939" t="7314" r="28657" b="3151"/>
          <a:stretch/>
        </p:blipFill>
        <p:spPr>
          <a:xfrm>
            <a:off x="338328" y="3031712"/>
            <a:ext cx="2579764" cy="1701010"/>
          </a:xfrm>
          <a:prstGeom prst="rect">
            <a:avLst/>
          </a:prstGeom>
        </p:spPr>
      </p:pic>
    </p:spTree>
    <p:extLst>
      <p:ext uri="{BB962C8B-B14F-4D97-AF65-F5344CB8AC3E}">
        <p14:creationId xmlns:p14="http://schemas.microsoft.com/office/powerpoint/2010/main" val="175871409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FigureMaking" id="{EFB4EDB6-7A7A-3E4E-A07D-8063F94F925A}" vid="{524D5160-6B2F-9B4D-A00B-2D6989EBCC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3389</TotalTime>
  <Words>676</Words>
  <Application>Microsoft Macintosh PowerPoint</Application>
  <PresentationFormat>Custom</PresentationFormat>
  <Paragraphs>35</Paragraphs>
  <Slides>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Ahmed, Fahim</dc:creator>
  <cp:lastModifiedBy>Ahmed, Fahim</cp:lastModifiedBy>
  <cp:revision>26</cp:revision>
  <cp:lastPrinted>2025-03-14T03:54:46Z</cp:lastPrinted>
  <dcterms:created xsi:type="dcterms:W3CDTF">2025-02-27T06:50:07Z</dcterms:created>
  <dcterms:modified xsi:type="dcterms:W3CDTF">2025-03-14T16:42:44Z</dcterms:modified>
</cp:coreProperties>
</file>

<file path=docProps/thumbnail.jpeg>
</file>